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7" r:id="rId3"/>
    <p:sldId id="257" r:id="rId4"/>
    <p:sldId id="258" r:id="rId5"/>
    <p:sldId id="259" r:id="rId6"/>
    <p:sldId id="265" r:id="rId7"/>
    <p:sldId id="261" r:id="rId8"/>
    <p:sldId id="260" r:id="rId9"/>
    <p:sldId id="262" r:id="rId10"/>
    <p:sldId id="263" r:id="rId11"/>
    <p:sldId id="264" r:id="rId12"/>
    <p:sldId id="266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10/20/2025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10/20/2025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10/20/2025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10/20/2025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10/20/2025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cntd.ru/document/407717579#64U0IK" TargetMode="External"/><Relationship Id="rId2" Type="http://schemas.openxmlformats.org/officeDocument/2006/relationships/hyperlink" Target="https://docs.cntd.ru/document/902135263#7D20K3" TargetMode="Externa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F959F7-B562-4DEA-97C2-5F55EED1FB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9509" y="167780"/>
            <a:ext cx="10375344" cy="3261220"/>
          </a:xfrm>
        </p:spPr>
        <p:txBody>
          <a:bodyPr>
            <a:noAutofit/>
          </a:bodyPr>
          <a:lstStyle/>
          <a:p>
            <a:pPr algn="ctr"/>
            <a:r>
              <a:rPr lang="ru-RU" sz="6000" dirty="0"/>
              <a:t>Система противодействия коррупции в российской федерации: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CD6B134-854D-4006-88EC-50758ED9DC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97622" y="3682768"/>
            <a:ext cx="10157230" cy="1778466"/>
          </a:xfrm>
        </p:spPr>
        <p:txBody>
          <a:bodyPr>
            <a:normAutofit/>
          </a:bodyPr>
          <a:lstStyle/>
          <a:p>
            <a:pPr algn="ctr"/>
            <a:r>
              <a:rPr lang="ru-RU" dirty="0"/>
              <a:t>Основные характеристики</a:t>
            </a:r>
          </a:p>
        </p:txBody>
      </p:sp>
    </p:spTree>
    <p:extLst>
      <p:ext uri="{BB962C8B-B14F-4D97-AF65-F5344CB8AC3E}">
        <p14:creationId xmlns:p14="http://schemas.microsoft.com/office/powerpoint/2010/main" val="31239463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E52020-A55F-4B83-85B4-CE23AD2497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804520"/>
            <a:ext cx="9603275" cy="646776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/>
              <a:t>коррупция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51CCFD8-6AEE-4B18-9109-B7DCD67954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1820412"/>
            <a:ext cx="9603275" cy="364593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- злоупотребление служебным положением, дача взятки, получение взятки, злоупотребление полномочиями, коммерческий подкуп либо иное незаконное использование физическим лицом своего должностного положения вопреки законным интересам общества и государства в целях получения выгоды в виде денег, ценностей, иного имущества или услуг имущественного характера, иных имущественных прав для себя или для третьих лиц либо незаконное предоставление такой выгоды указанному лицу другими физическими лицами;</a:t>
            </a:r>
          </a:p>
          <a:p>
            <a:pPr marL="0" indent="0">
              <a:buNone/>
            </a:pPr>
            <a:r>
              <a:rPr lang="ru-RU" dirty="0"/>
              <a:t>- совершение деяний, указанных выше, от имени или в интересах юридического лица.</a:t>
            </a:r>
          </a:p>
        </p:txBody>
      </p:sp>
    </p:spTree>
    <p:extLst>
      <p:ext uri="{BB962C8B-B14F-4D97-AF65-F5344CB8AC3E}">
        <p14:creationId xmlns:p14="http://schemas.microsoft.com/office/powerpoint/2010/main" val="8888473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A9AD50-8C7F-451B-8D51-F892ED059B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2338" y="293616"/>
            <a:ext cx="11501305" cy="3045202"/>
          </a:xfrm>
        </p:spPr>
        <p:txBody>
          <a:bodyPr>
            <a:noAutofit/>
          </a:bodyPr>
          <a:lstStyle/>
          <a:p>
            <a:pPr algn="ctr"/>
            <a:r>
              <a:rPr lang="ru-RU" sz="2800" dirty="0"/>
              <a:t>Система противодействия коррупции в России основывается на комплексном применении </a:t>
            </a:r>
            <a:r>
              <a:rPr lang="ru-RU" sz="2800" i="1" dirty="0">
                <a:solidFill>
                  <a:schemeClr val="accent1">
                    <a:lumMod val="75000"/>
                  </a:schemeClr>
                </a:solidFill>
              </a:rPr>
              <a:t>мер по предупреждению, борьбе, минимизации и ликвидации последствий </a:t>
            </a:r>
            <a:r>
              <a:rPr lang="ru-RU" sz="2800" dirty="0"/>
              <a:t>коррупционных правонарушений. </a:t>
            </a:r>
            <a:br>
              <a:rPr lang="ru-RU" sz="2800" dirty="0"/>
            </a:br>
            <a:r>
              <a:rPr lang="ru-RU" sz="2800" dirty="0"/>
              <a:t>Ключевые меры включают </a:t>
            </a:r>
            <a:r>
              <a:rPr lang="ru-RU" sz="2800" dirty="0">
                <a:solidFill>
                  <a:schemeClr val="accent1">
                    <a:lumMod val="75000"/>
                  </a:schemeClr>
                </a:solidFill>
              </a:rPr>
              <a:t>антикоррупционную экспертизу правовых актов, требование к государственным служащим отчитываться о доходах и имуществе, а также уголовную ответственность </a:t>
            </a:r>
            <a:r>
              <a:rPr lang="ru-RU" sz="2800" dirty="0"/>
              <a:t>за коррупционные преступления. </a:t>
            </a:r>
          </a:p>
        </p:txBody>
      </p:sp>
    </p:spTree>
    <p:extLst>
      <p:ext uri="{BB962C8B-B14F-4D97-AF65-F5344CB8AC3E}">
        <p14:creationId xmlns:p14="http://schemas.microsoft.com/office/powerpoint/2010/main" val="24194485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F10C83-1637-4958-8EE2-AC67AF8823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804520"/>
            <a:ext cx="9603275" cy="71388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Основные принципы</a:t>
            </a:r>
            <a:br>
              <a:rPr lang="ru-RU" dirty="0"/>
            </a:b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EF42117-747D-4DD3-BF60-1E0E324BEC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2"/>
            <a:ext cx="9603275" cy="3688782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Признание и защита прав и свобод человека.</a:t>
            </a:r>
            <a:br>
              <a:rPr lang="ru-RU" dirty="0"/>
            </a:br>
            <a:r>
              <a:rPr lang="ru-RU" dirty="0"/>
              <a:t>Законность.</a:t>
            </a:r>
            <a:br>
              <a:rPr lang="ru-RU" dirty="0"/>
            </a:br>
            <a:r>
              <a:rPr lang="ru-RU" dirty="0"/>
              <a:t>Публичность и открытость деятельности госорганов.</a:t>
            </a:r>
            <a:br>
              <a:rPr lang="ru-RU" dirty="0"/>
            </a:br>
            <a:r>
              <a:rPr lang="ru-RU" dirty="0"/>
              <a:t>Неотвратимость наказания за коррупционные правонарушения.</a:t>
            </a:r>
            <a:br>
              <a:rPr lang="ru-RU" dirty="0"/>
            </a:br>
            <a:r>
              <a:rPr lang="ru-RU" dirty="0"/>
              <a:t>Комплексное использование политических, организационных, правовых и других мер.</a:t>
            </a:r>
            <a:br>
              <a:rPr lang="ru-RU" dirty="0"/>
            </a:br>
            <a:r>
              <a:rPr lang="ru-RU" dirty="0"/>
              <a:t>Приоритет мер по предупреждению коррупции.</a:t>
            </a:r>
            <a:br>
              <a:rPr lang="ru-RU" dirty="0"/>
            </a:br>
            <a:r>
              <a:rPr lang="ru-RU" dirty="0"/>
              <a:t>Сотрудничество государства с гражданским обществом и международными организациями</a:t>
            </a:r>
          </a:p>
        </p:txBody>
      </p:sp>
    </p:spTree>
    <p:extLst>
      <p:ext uri="{BB962C8B-B14F-4D97-AF65-F5344CB8AC3E}">
        <p14:creationId xmlns:p14="http://schemas.microsoft.com/office/powerpoint/2010/main" val="41729876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FF4063-95A5-4630-8B58-9D2A104264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Правовая основа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66A0C2F-65FC-4193-A820-B7842D79A7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Конституция Российской Федерации.</a:t>
            </a:r>
          </a:p>
          <a:p>
            <a:r>
              <a:rPr lang="ru-RU" dirty="0"/>
              <a:t>Федеральный закон «О противодействии коррупции» и другие федеральные законы.</a:t>
            </a:r>
          </a:p>
          <a:p>
            <a:r>
              <a:rPr lang="ru-RU" dirty="0"/>
              <a:t>Международные договоры РФ и общепризнанные принципы и нормы международного права.</a:t>
            </a:r>
          </a:p>
          <a:p>
            <a:r>
              <a:rPr lang="ru-RU" dirty="0"/>
              <a:t>Акты Президента и Правительства РФ.</a:t>
            </a:r>
          </a:p>
          <a:p>
            <a:r>
              <a:rPr lang="ru-RU" dirty="0"/>
              <a:t>Законодательство субъектов РФ и муниципальные правовые акты.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775707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CE7752B-FAE7-4EE5-928A-AEE2EBDD14BA}"/>
              </a:ext>
            </a:extLst>
          </p:cNvPr>
          <p:cNvSpPr/>
          <p:nvPr/>
        </p:nvSpPr>
        <p:spPr>
          <a:xfrm>
            <a:off x="167781" y="243280"/>
            <a:ext cx="11920756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chemeClr val="accent1">
                    <a:lumMod val="75000"/>
                  </a:schemeClr>
                </a:solidFill>
              </a:rPr>
              <a:t>Основные акты и документы</a:t>
            </a:r>
          </a:p>
          <a:p>
            <a:pPr algn="just"/>
            <a:r>
              <a:rPr lang="ru-RU" sz="1400" b="1" dirty="0"/>
              <a:t>Международные акты:</a:t>
            </a:r>
          </a:p>
          <a:p>
            <a:pPr algn="just"/>
            <a:r>
              <a:rPr lang="ru-RU" sz="1400" dirty="0"/>
              <a:t>Конвенция ООН против коррупции (принята в г. Нью-Йорке 31 октября 2003 г.). </a:t>
            </a:r>
          </a:p>
          <a:p>
            <a:pPr algn="just"/>
            <a:r>
              <a:rPr lang="ru-RU" sz="1400" b="1" dirty="0"/>
              <a:t>Федеральные законы:</a:t>
            </a:r>
          </a:p>
          <a:p>
            <a:pPr algn="just"/>
            <a:r>
              <a:rPr lang="ru-RU" sz="1400" dirty="0"/>
              <a:t>Федеральный закон от 25.12.2008 № 273-ФЗ «О противодействии коррупции»: Устанавливает основные принципы, правовые и организационные основы противодействия коррупции. </a:t>
            </a:r>
          </a:p>
          <a:p>
            <a:pPr algn="just"/>
            <a:r>
              <a:rPr lang="ru-RU" sz="1400" dirty="0"/>
              <a:t>Федеральный закон от 17.07.2009 № 172-ФЗ «Об антикоррупционной экспертизе нормативных правовых актов и проектов нормативных правовых актов» . </a:t>
            </a:r>
          </a:p>
          <a:p>
            <a:pPr algn="just"/>
            <a:r>
              <a:rPr lang="ru-RU" sz="1400" dirty="0"/>
              <a:t>Федеральный закон от 03.12.2012 № 230-ФЗ «О контроле за соответствием расходов лиц, замещающих государственные должности, и иных лиц их доходам» . </a:t>
            </a:r>
          </a:p>
          <a:p>
            <a:pPr algn="just"/>
            <a:r>
              <a:rPr lang="ru-RU" sz="1400" b="1" dirty="0"/>
              <a:t>Законы, касающиеся государственной и муниципальной службы:</a:t>
            </a:r>
          </a:p>
          <a:p>
            <a:pPr algn="just"/>
            <a:r>
              <a:rPr lang="ru-RU" sz="1400" dirty="0"/>
              <a:t>ФЗ от 27.07.2004 № 79-ФЗ «О государственной гражданской службе Российской Федерации». </a:t>
            </a:r>
          </a:p>
          <a:p>
            <a:pPr algn="just"/>
            <a:r>
              <a:rPr lang="ru-RU" sz="1400" dirty="0"/>
              <a:t>ФЗ от 02.03.2007 № 25-ФЗ «О муниципальной службе в Российской Федерации». </a:t>
            </a:r>
          </a:p>
          <a:p>
            <a:pPr algn="just"/>
            <a:r>
              <a:rPr lang="ru-RU" sz="1400" b="1" dirty="0"/>
              <a:t>Уголовное и административное законодательство:</a:t>
            </a:r>
          </a:p>
          <a:p>
            <a:pPr algn="just"/>
            <a:r>
              <a:rPr lang="ru-RU" sz="1400" dirty="0"/>
              <a:t>Уголовный кодекс Российской Федерации. </a:t>
            </a:r>
          </a:p>
          <a:p>
            <a:pPr algn="just"/>
            <a:r>
              <a:rPr lang="ru-RU" sz="1400" dirty="0"/>
              <a:t>Кодекс Российской Федерации об административных правонарушениях. </a:t>
            </a:r>
          </a:p>
          <a:p>
            <a:pPr algn="just"/>
            <a:r>
              <a:rPr lang="ru-RU" sz="1400" b="1" dirty="0"/>
              <a:t>Акты Президента Российской Федерации:</a:t>
            </a:r>
          </a:p>
          <a:p>
            <a:r>
              <a:rPr lang="ru-RU" sz="1400" dirty="0"/>
              <a:t>Указ Президента Российской Федерации от 10.03.2025 г. № 139</a:t>
            </a:r>
          </a:p>
          <a:p>
            <a:r>
              <a:rPr lang="ru-RU" sz="1400" dirty="0"/>
              <a:t>О внесении изменений в состав Совета при Президенте Российской Федерации по противодействию коррупции и в состав президиума этого Совета, утвержденные Указом Президента Российской Федерации от 13 февраля 2020 г. № 117</a:t>
            </a:r>
          </a:p>
          <a:p>
            <a:pPr algn="just"/>
            <a:r>
              <a:rPr lang="ru-RU" sz="1400" dirty="0"/>
              <a:t>Указ Президента Российской Федерации от 06.10.2025 № 709 «О дополнительных мерах по противодействию коррупции». </a:t>
            </a:r>
          </a:p>
          <a:p>
            <a:pPr algn="just" fontAlgn="base"/>
            <a:r>
              <a:rPr lang="ru-RU" sz="1400" b="1" dirty="0"/>
              <a:t>Законодательство субъектов РФ: </a:t>
            </a:r>
            <a:r>
              <a:rPr lang="ru-RU" sz="1400" dirty="0"/>
              <a:t>Региональные законы и нормативные правовые акты, принимаемые в соответствии с федеральным законодательством (например, Закон Республики Адыгея от 27 октября 2009 года N 286 О противодействии коррупции</a:t>
            </a:r>
          </a:p>
          <a:p>
            <a:pPr algn="just" fontAlgn="base"/>
            <a:r>
              <a:rPr lang="ru-RU" sz="1400" dirty="0"/>
              <a:t>(с изменениями на 30 июня 2023 года), Закон  Республики Адыгея от 03 августа 2017 года N 80 О регулировании отдельных вопросов, связанных с реализацией </a:t>
            </a:r>
            <a:r>
              <a:rPr lang="ru-RU" sz="1400" u="sng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Федерального закона "О противодействии коррупции</a:t>
            </a:r>
            <a:r>
              <a:rPr lang="ru-RU" sz="1400" u="sng" dirty="0"/>
              <a:t>»</a:t>
            </a:r>
            <a:r>
              <a:rPr lang="ru-RU" sz="1400" dirty="0"/>
              <a:t> (в редакции </a:t>
            </a:r>
            <a:r>
              <a:rPr lang="ru-RU" sz="14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от 03.04.2025 N 434</a:t>
            </a:r>
            <a:r>
              <a:rPr lang="ru-RU" sz="1400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34763430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376A2E-785D-45BB-B639-11FB65B0E1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117446"/>
            <a:ext cx="9603275" cy="46139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Организационная структура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53246D6-6874-4500-803D-8D98BD94D9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3733" y="578840"/>
            <a:ext cx="10241122" cy="4731391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b="1" dirty="0"/>
              <a:t>Президент РФ:</a:t>
            </a:r>
            <a:r>
              <a:rPr lang="ru-RU" dirty="0"/>
              <a:t> </a:t>
            </a:r>
          </a:p>
          <a:p>
            <a:pPr marL="0" indent="0" fontAlgn="ctr">
              <a:buNone/>
            </a:pPr>
            <a:r>
              <a:rPr lang="ru-RU" dirty="0"/>
              <a:t>определяет основные направления государственной политики в области противодействия коррупции. Основные направления государственной политики в области противодействия коррупции определяет Президент Российской Федерации. Кроме того, Президент Российской Федерации устанавливает компетенцию федеральных органов исполнительной власти, руководство деятельностью которых он осуществляет, в области противодействия коррупции.</a:t>
            </a:r>
          </a:p>
          <a:p>
            <a:pPr marL="0" indent="0">
              <a:buNone/>
            </a:pPr>
            <a:r>
              <a:rPr lang="ru-RU" b="1" dirty="0"/>
              <a:t>Законодательная власть:</a:t>
            </a:r>
          </a:p>
          <a:p>
            <a:pPr marL="0" indent="0">
              <a:buNone/>
            </a:pPr>
            <a:r>
              <a:rPr lang="ru-RU" dirty="0"/>
              <a:t>Разработку и принятие федеральных законов по вопросам противодействия коррупции, а также контроль деятельности органов исполнительной власти в пределах своих полномочий обеспечивает Федеральное Собрание Российской Федерации.</a:t>
            </a:r>
          </a:p>
          <a:p>
            <a:pPr marL="0" indent="0">
              <a:buNone/>
            </a:pPr>
            <a:r>
              <a:rPr lang="ru-RU" b="1" dirty="0"/>
              <a:t>Федеральные органы исполнительной власти:</a:t>
            </a:r>
            <a:r>
              <a:rPr lang="ru-RU" dirty="0"/>
              <a:t> </a:t>
            </a:r>
          </a:p>
          <a:p>
            <a:pPr marL="0" indent="0">
              <a:buNone/>
            </a:pPr>
            <a:r>
              <a:rPr lang="ru-RU" dirty="0"/>
              <a:t>устанавливают компетенцию в области противодействия коррупции, включая специальные подразделения. </a:t>
            </a:r>
          </a:p>
          <a:p>
            <a:pPr marL="0" indent="0" algn="just">
              <a:buNone/>
            </a:pPr>
            <a:r>
              <a:rPr lang="ru-RU" dirty="0"/>
              <a:t>	В целях обеспечения координации деятельности федеральных органов исполнительной власти, органов исполнительной власти субъектов Российской Федерации и органов местного самоуправления по реализации государственной политики в области противодействия коррупции по решению Президента Российской Федерации могут формироваться органы в составе представителей федеральных органов государственной власти, органов государственной власти субъектов Российской Федерации и иных лиц. При получении данных о совершении коррупционных правонарушений органы по координации деятельности в области противодействия коррупции передают их в соответствующие государственные органы, уполномоченные проводить проверку таких данных и принимать по итогам проверки решения в установленном законом порядке.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170641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7D5A9FF-0256-4380-953C-B64D0A7D00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Основные направления деятельности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1C5FA84-E1C6-4589-9AFC-2E4C6626CB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endParaRPr lang="ru-RU" dirty="0"/>
          </a:p>
          <a:p>
            <a:pPr marL="0" indent="0">
              <a:buNone/>
            </a:pPr>
            <a:r>
              <a:rPr lang="ru-RU" b="1" dirty="0"/>
              <a:t>Профилактика коррупции:</a:t>
            </a:r>
            <a:r>
              <a:rPr lang="ru-RU" dirty="0"/>
              <a:t> </a:t>
            </a:r>
          </a:p>
          <a:p>
            <a:pPr fontAlgn="ctr"/>
            <a:r>
              <a:rPr lang="ru-RU" dirty="0"/>
              <a:t>формирование в обществе нетерпимости к коррупции, антикоррупционная экспертиза, установление квалификационных требований к госслужащим. </a:t>
            </a:r>
          </a:p>
          <a:p>
            <a:pPr marL="0" indent="0">
              <a:buNone/>
            </a:pPr>
            <a:r>
              <a:rPr lang="ru-RU" b="1" dirty="0"/>
              <a:t>Борьба с коррупцией:</a:t>
            </a:r>
            <a:r>
              <a:rPr lang="ru-RU" dirty="0"/>
              <a:t> </a:t>
            </a:r>
          </a:p>
          <a:p>
            <a:pPr fontAlgn="ctr"/>
            <a:r>
              <a:rPr lang="ru-RU" dirty="0"/>
              <a:t>выявление, предупреждение, пресечение, раскрытие и расследование правонарушений, которые осуществляют правоохранительные органы (МВД, ФСБ). </a:t>
            </a:r>
          </a:p>
          <a:p>
            <a:pPr marL="0" indent="0">
              <a:buNone/>
            </a:pPr>
            <a:r>
              <a:rPr lang="ru-RU" b="1" dirty="0"/>
              <a:t>Минимизация последствий:</a:t>
            </a:r>
            <a:r>
              <a:rPr lang="ru-RU" dirty="0"/>
              <a:t> </a:t>
            </a:r>
          </a:p>
          <a:p>
            <a:r>
              <a:rPr lang="ru-RU" dirty="0"/>
              <a:t>ликвидация последствий коррупционных правонарушений.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043820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2DB654-E0A6-4BD9-981B-CD4C568E1C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804520"/>
            <a:ext cx="9603275" cy="50416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Профилактика коррупции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0A113B4-58D4-452C-B8E6-A8B5A8EE4C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004" y="1535185"/>
            <a:ext cx="11618751" cy="4518296"/>
          </a:xfrm>
        </p:spPr>
        <p:txBody>
          <a:bodyPr>
            <a:normAutofit fontScale="32500" lnSpcReduction="20000"/>
          </a:bodyPr>
          <a:lstStyle/>
          <a:p>
            <a:pPr marL="0" indent="0">
              <a:buNone/>
            </a:pPr>
            <a:r>
              <a:rPr lang="ru-RU" dirty="0"/>
              <a:t>	</a:t>
            </a:r>
            <a:r>
              <a:rPr lang="ru-RU" sz="3700" dirty="0"/>
              <a:t>В соответствии с Федеральным законом № 273-ФЗ профилактика коррупции осуществляется путем применения следующих основных мер:</a:t>
            </a:r>
          </a:p>
          <a:p>
            <a:r>
              <a:rPr lang="ru-RU" sz="3400" dirty="0"/>
              <a:t>формирование в обществе нетерпимости к коррупционному поведению;</a:t>
            </a:r>
          </a:p>
          <a:p>
            <a:r>
              <a:rPr lang="ru-RU" sz="3400" dirty="0"/>
              <a:t>антикоррупционная экспертиза правовых актов и их проектов;</a:t>
            </a:r>
          </a:p>
          <a:p>
            <a:r>
              <a:rPr lang="ru-RU" sz="3400" dirty="0"/>
              <a:t>рассмотрение в федеральных органах государственной власти, органах государственной власти субъектов Российской Федерации, органах местного самоуправления, других органах, организациях, наделенных федеральным законом отдельными государственными или иными публичными полномочиями, не реже одного раза в квартал вопросов правоприменительной практики по результатам вступивших в законную силу решений судов, арбитражных судов о признании недействительными ненормативных правовых актов, незаконными решений и действий (бездействия) указанных органов, организаций и их должностных лиц в целях выработки и принятия мер по предупреждению и устранению причин выявленных нарушений;</a:t>
            </a:r>
          </a:p>
          <a:p>
            <a:r>
              <a:rPr lang="ru-RU" sz="3400" dirty="0"/>
              <a:t>предъявление в установленном законом порядке квалификационных требований к гражданам, претендующим на замещение государственных или муниципальных должностей и должностей государственной или муниципальной службы, а также проверка в установленном порядке сведений, представляемых указанными гражданами;</a:t>
            </a:r>
          </a:p>
          <a:p>
            <a:r>
              <a:rPr lang="ru-RU" sz="3400" dirty="0"/>
              <a:t>установление в качестве основания для освобождения от замещаемой должности и (или) увольнения лица, замещающего должность государственной или муниципальной службы, включенную в перечень, установленный нормативными правовыми актами Российской Федерации, с замещаемой должности государственной или муниципальной службы или для применения в отношении его иных мер юридической ответственности непредставления им сведений либо представления заведомо недостоверных или неполных сведений о своих доходах, расходах, имуществе и обязательствах имущественного характера, а также представления заведомо ложных сведений о доходах, расходах, об имуществе и обязательствах имущественного характера своих супруги (супруга) и несовершеннолетних детей;</a:t>
            </a:r>
          </a:p>
          <a:p>
            <a:r>
              <a:rPr lang="ru-RU" sz="3400" dirty="0"/>
              <a:t>внедрение в практику кадровой работы федеральных органов государственной власти, органов государственной власти субъектов Российской Федерации, органов местного самоуправления правила, в соответствии с которым длительное, безупречное и эффективное исполнение государственным или муниципальным служащим своих должностных обязанностей должно в обязательном порядке учитываться при назначении его на вышестоящую должность, присвоении ему воинского или специального звания, классного чина, дипломатического ранга или при его поощрении;</a:t>
            </a:r>
          </a:p>
          <a:p>
            <a:r>
              <a:rPr lang="ru-RU" sz="3400" dirty="0"/>
              <a:t>развитие институтов общественного и парламентского контроля за соблюдением законодательства Российской Федерации о противодействии коррупции.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876561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8403DA-2F9A-4625-8E29-A3E0B46CDA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428663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Борьба с коррупцией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98C0AFF-D9E4-44B5-BBE6-E075CD8C22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68" y="1233182"/>
            <a:ext cx="12004645" cy="4233163"/>
          </a:xfrm>
        </p:spPr>
        <p:txBody>
          <a:bodyPr>
            <a:normAutofit fontScale="25000" lnSpcReduction="20000"/>
          </a:bodyPr>
          <a:lstStyle/>
          <a:p>
            <a:pPr marL="0" indent="0" fontAlgn="ctr">
              <a:buNone/>
            </a:pPr>
            <a:r>
              <a:rPr lang="ru-RU" sz="5600" dirty="0"/>
              <a:t>Основные направления – это создание законодательной базы, профилактика, повышение правовой культуры граждан и неотвратимость наказания. </a:t>
            </a:r>
          </a:p>
          <a:p>
            <a:pPr marL="0" indent="0" algn="ctr">
              <a:buNone/>
            </a:pPr>
            <a:r>
              <a:rPr lang="ru-RU" sz="4800" b="1" dirty="0"/>
              <a:t>Ключевые меры и подходы</a:t>
            </a:r>
          </a:p>
          <a:p>
            <a:pPr marL="0" indent="0">
              <a:spcBef>
                <a:spcPts val="0"/>
              </a:spcBef>
              <a:buNone/>
            </a:pPr>
            <a:endParaRPr lang="ru-RU" sz="3100" b="1" dirty="0"/>
          </a:p>
          <a:p>
            <a:pPr marL="0" indent="0">
              <a:spcBef>
                <a:spcPts val="0"/>
              </a:spcBef>
              <a:buNone/>
            </a:pPr>
            <a:r>
              <a:rPr lang="ru-RU" sz="3600" b="1" dirty="0"/>
              <a:t>Законодательство и правоприменение</a:t>
            </a:r>
            <a:r>
              <a:rPr lang="ru-RU" sz="3600" dirty="0"/>
              <a:t>:</a:t>
            </a:r>
          </a:p>
          <a:p>
            <a:pPr fontAlgn="ctr">
              <a:spcBef>
                <a:spcPts val="0"/>
              </a:spcBef>
            </a:pPr>
            <a:r>
              <a:rPr lang="ru-RU" sz="3600" dirty="0"/>
              <a:t>Разработка и применение законодательства, регулирующего противодействие коррупции, например, Федерального закона № 273-ФЗ «О противодействии коррупции». </a:t>
            </a:r>
          </a:p>
          <a:p>
            <a:pPr fontAlgn="ctr">
              <a:spcBef>
                <a:spcPts val="0"/>
              </a:spcBef>
            </a:pPr>
            <a:r>
              <a:rPr lang="ru-RU" sz="3600" dirty="0"/>
              <a:t>Проведение антикоррупционной экспертизы нормативных актов. </a:t>
            </a:r>
          </a:p>
          <a:p>
            <a:pPr fontAlgn="ctr">
              <a:spcBef>
                <a:spcPts val="0"/>
              </a:spcBef>
            </a:pPr>
            <a:r>
              <a:rPr lang="ru-RU" sz="3600" dirty="0"/>
              <a:t>Установление квалификационных требований к госслужащим и проверка представляемых ими сведений. 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3600" b="1" dirty="0"/>
              <a:t>Профилактика и контроль</a:t>
            </a:r>
            <a:r>
              <a:rPr lang="ru-RU" sz="3600" dirty="0"/>
              <a:t>:</a:t>
            </a:r>
          </a:p>
          <a:p>
            <a:pPr fontAlgn="ctr">
              <a:spcBef>
                <a:spcPts val="0"/>
              </a:spcBef>
            </a:pPr>
            <a:r>
              <a:rPr lang="ru-RU" sz="3600" dirty="0"/>
              <a:t>Формирование в обществе нетерпимости к коррупции. </a:t>
            </a:r>
          </a:p>
          <a:p>
            <a:pPr fontAlgn="ctr">
              <a:spcBef>
                <a:spcPts val="0"/>
              </a:spcBef>
            </a:pPr>
            <a:r>
              <a:rPr lang="ru-RU" sz="3600" dirty="0"/>
              <a:t>Обязательная ежегодная отчётность чиновников о доходах и имущественном положении. </a:t>
            </a:r>
          </a:p>
          <a:p>
            <a:pPr fontAlgn="ctr">
              <a:spcBef>
                <a:spcPts val="0"/>
              </a:spcBef>
            </a:pPr>
            <a:r>
              <a:rPr lang="ru-RU" sz="3600" dirty="0"/>
              <a:t>Контроль за доходами и расходами чиновников, а также за соблюдением ими норм закона. </a:t>
            </a:r>
          </a:p>
          <a:p>
            <a:pPr fontAlgn="ctr">
              <a:spcBef>
                <a:spcPts val="0"/>
              </a:spcBef>
            </a:pPr>
            <a:r>
              <a:rPr lang="ru-RU" sz="3600" dirty="0"/>
              <a:t>Создание и развитие служб собственной безопасности в органах власти. </a:t>
            </a:r>
          </a:p>
          <a:p>
            <a:pPr fontAlgn="ctr">
              <a:spcBef>
                <a:spcPts val="0"/>
              </a:spcBef>
            </a:pPr>
            <a:r>
              <a:rPr lang="ru-RU" sz="3600" dirty="0"/>
              <a:t>Устранение излишней бюрократии и административных барьеров. 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3600" b="1" dirty="0"/>
              <a:t>Участие граждан и институтов</a:t>
            </a:r>
            <a:r>
              <a:rPr lang="ru-RU" sz="3600" dirty="0"/>
              <a:t>:</a:t>
            </a:r>
          </a:p>
          <a:p>
            <a:pPr fontAlgn="ctr">
              <a:spcBef>
                <a:spcPts val="0"/>
              </a:spcBef>
            </a:pPr>
            <a:r>
              <a:rPr lang="ru-RU" sz="3600" dirty="0"/>
              <a:t>Граждане могут сообщать о фактах коррупции в правоохранительные органы (полицию, прокуратуру, Следственный комитет, ФСБ) или на «телефоны доверия». </a:t>
            </a:r>
          </a:p>
          <a:p>
            <a:pPr fontAlgn="ctr">
              <a:spcBef>
                <a:spcPts val="0"/>
              </a:spcBef>
            </a:pPr>
            <a:r>
              <a:rPr lang="ru-RU" sz="3600" dirty="0"/>
              <a:t>Важна активная роль институтов гражданского общества и СМИ в освещении коррупционных правонарушений и контроле за деятельностью органов власти. 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3600" b="1" dirty="0"/>
              <a:t>Неотвратимость наказания</a:t>
            </a:r>
            <a:r>
              <a:rPr lang="ru-RU" sz="3600" dirty="0"/>
              <a:t>:</a:t>
            </a:r>
          </a:p>
          <a:p>
            <a:pPr fontAlgn="ctr">
              <a:spcBef>
                <a:spcPts val="0"/>
              </a:spcBef>
            </a:pPr>
            <a:r>
              <a:rPr lang="ru-RU" sz="3600" dirty="0"/>
              <a:t>Обеспечение неотвратимости наказания за коррупционные правонарушения. </a:t>
            </a:r>
          </a:p>
          <a:p>
            <a:pPr fontAlgn="ctr">
              <a:spcBef>
                <a:spcPts val="0"/>
              </a:spcBef>
            </a:pPr>
            <a:r>
              <a:rPr lang="ru-RU" sz="3600" dirty="0"/>
              <a:t>Проведение проверок правоприменительной практики и принятие мер по устранению выявленных нарушений. 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3600" b="1" dirty="0"/>
              <a:t>Как сообщить о коррупции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3600" b="1" dirty="0"/>
              <a:t>Письменное заявление</a:t>
            </a:r>
            <a:r>
              <a:rPr lang="ru-RU" sz="3600" dirty="0"/>
              <a:t>: </a:t>
            </a:r>
          </a:p>
          <a:p>
            <a:pPr fontAlgn="ctr">
              <a:spcBef>
                <a:spcPts val="0"/>
              </a:spcBef>
            </a:pPr>
            <a:r>
              <a:rPr lang="ru-RU" sz="3600" dirty="0"/>
              <a:t>В ближайшее отделение полиции, прокуратуру или Следственный комитет. 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3600" b="1" dirty="0"/>
              <a:t>Телефон доверия</a:t>
            </a:r>
            <a:r>
              <a:rPr lang="ru-RU" sz="3600" dirty="0"/>
              <a:t>: </a:t>
            </a:r>
          </a:p>
          <a:p>
            <a:pPr fontAlgn="ctr">
              <a:spcBef>
                <a:spcPts val="0"/>
              </a:spcBef>
            </a:pPr>
            <a:r>
              <a:rPr lang="ru-RU" sz="3600" dirty="0"/>
              <a:t>По специальным телефонам, например, Следственного комитета или УМВД вашего региона. 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3600" b="1" dirty="0"/>
              <a:t>Онлайн-обращение</a:t>
            </a:r>
            <a:r>
              <a:rPr lang="ru-RU" sz="3600" dirty="0"/>
              <a:t>: </a:t>
            </a:r>
          </a:p>
          <a:p>
            <a:pPr fontAlgn="ctr">
              <a:spcBef>
                <a:spcPts val="0"/>
              </a:spcBef>
            </a:pPr>
            <a:r>
              <a:rPr lang="ru-RU" sz="3600" dirty="0"/>
              <a:t>Через интернет-приемные соответствующих органов власти, например, Следственного комитета. 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3600" b="1" dirty="0"/>
              <a:t>Анонимно</a:t>
            </a:r>
            <a:r>
              <a:rPr lang="ru-RU" sz="3600" dirty="0"/>
              <a:t>: </a:t>
            </a:r>
          </a:p>
          <a:p>
            <a:pPr>
              <a:spcBef>
                <a:spcPts val="0"/>
              </a:spcBef>
            </a:pPr>
            <a:r>
              <a:rPr lang="ru-RU" sz="3600" dirty="0"/>
              <a:t>Через телефон доверия или письмом по почте.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433888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FD8D31-01A4-405B-8AF7-7AACE0BD10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100668"/>
            <a:ext cx="9603275" cy="51172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Минимизация последствий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A1BB6C4-5685-465E-A4A1-A433191CA7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864066"/>
            <a:ext cx="9603275" cy="460228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/>
              <a:t>	Меры по минимизации (ликвидации) последствий коррупции законом не определены, но они напрямую связаны с ее профилактикой. Определить такие меры возможно, например, в плане противодействия коррупции. К таким мерам можно отнести, в частности, своевременное выявление коррупции или ротацию кадров, разработку и внедрение стандартов работы, кодексов этики, урегулирование конфликтов интересов и назначение ответственных лиц. </a:t>
            </a:r>
          </a:p>
          <a:p>
            <a:pPr marL="0" indent="0" algn="ctr">
              <a:buNone/>
            </a:pPr>
            <a:r>
              <a:rPr lang="ru-RU" dirty="0"/>
              <a:t>	</a:t>
            </a:r>
            <a:r>
              <a:rPr lang="ru-RU" sz="2300" b="1" dirty="0">
                <a:solidFill>
                  <a:schemeClr val="accent1">
                    <a:lumMod val="75000"/>
                  </a:schemeClr>
                </a:solidFill>
              </a:rPr>
              <a:t>направления деятельности по устранение последствий коррупции</a:t>
            </a:r>
          </a:p>
          <a:p>
            <a:pPr marL="0" indent="0">
              <a:buNone/>
            </a:pPr>
            <a:r>
              <a:rPr lang="ru-RU" b="1" dirty="0"/>
              <a:t>Выявление и нейтрализация причин</a:t>
            </a:r>
            <a:r>
              <a:rPr lang="ru-RU" dirty="0"/>
              <a:t>: </a:t>
            </a:r>
          </a:p>
          <a:p>
            <a:pPr fontAlgn="ctr"/>
            <a:r>
              <a:rPr lang="ru-RU" dirty="0"/>
              <a:t>устранение условий, которые способствуют коррупции, на всех уровнях управления. </a:t>
            </a:r>
          </a:p>
          <a:p>
            <a:pPr marL="0" indent="0">
              <a:buNone/>
            </a:pPr>
            <a:r>
              <a:rPr lang="ru-RU" b="1" dirty="0"/>
              <a:t>Возмещение ущерба</a:t>
            </a:r>
            <a:r>
              <a:rPr lang="ru-RU" dirty="0"/>
              <a:t>: </a:t>
            </a:r>
          </a:p>
          <a:p>
            <a:pPr fontAlgn="ctr"/>
            <a:r>
              <a:rPr lang="ru-RU" dirty="0"/>
              <a:t>возмещение материального вреда, нанесенного коррупционными преступлениями. </a:t>
            </a:r>
          </a:p>
          <a:p>
            <a:pPr marL="0" indent="0">
              <a:buNone/>
            </a:pPr>
            <a:r>
              <a:rPr lang="ru-RU" b="1" dirty="0"/>
              <a:t>Наказание</a:t>
            </a:r>
            <a:r>
              <a:rPr lang="ru-RU" dirty="0"/>
              <a:t>: </a:t>
            </a:r>
          </a:p>
          <a:p>
            <a:pPr fontAlgn="ctr"/>
            <a:r>
              <a:rPr lang="ru-RU" dirty="0"/>
              <a:t>повышение вероятности выявления коррупционных действий и наказания за причиненный ими вред. </a:t>
            </a:r>
          </a:p>
          <a:p>
            <a:pPr marL="0" indent="0">
              <a:buNone/>
            </a:pPr>
            <a:r>
              <a:rPr lang="ru-RU" b="1" dirty="0"/>
              <a:t>Устранение нематериальных последствий</a:t>
            </a:r>
            <a:r>
              <a:rPr lang="ru-RU" dirty="0"/>
              <a:t>: </a:t>
            </a:r>
          </a:p>
          <a:p>
            <a:r>
              <a:rPr lang="ru-RU" dirty="0"/>
              <a:t>борьба с деморализацией общества и социальным неравенством, вызванными коррупцией.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040763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129FA8-3BC2-48DD-B43B-806A9B636A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4239" y="763398"/>
            <a:ext cx="8643154" cy="2332140"/>
          </a:xfrm>
        </p:spPr>
        <p:txBody>
          <a:bodyPr>
            <a:normAutofit/>
          </a:bodyPr>
          <a:lstStyle/>
          <a:p>
            <a:pPr algn="ctr"/>
            <a:r>
              <a:rPr lang="ru-RU" sz="9600" dirty="0"/>
              <a:t>Спасибо!</a:t>
            </a:r>
          </a:p>
        </p:txBody>
      </p:sp>
    </p:spTree>
    <p:extLst>
      <p:ext uri="{BB962C8B-B14F-4D97-AF65-F5344CB8AC3E}">
        <p14:creationId xmlns:p14="http://schemas.microsoft.com/office/powerpoint/2010/main" val="369861696"/>
      </p:ext>
    </p:extLst>
  </p:cSld>
  <p:clrMapOvr>
    <a:masterClrMapping/>
  </p:clrMapOvr>
</p:sld>
</file>

<file path=ppt/theme/theme1.xml><?xml version="1.0" encoding="utf-8"?>
<a:theme xmlns:a="http://schemas.openxmlformats.org/drawingml/2006/main" name="Галерея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{0E4D1036-5CC7-4BCA-9B12-5067EF6DE0B4}TFc986dd65-aaf0-4d5c-bef9-9c391ee05f7b5669cfdc-fe16c7d7e3cd</Template>
  <TotalTime>105</TotalTime>
  <Words>1493</Words>
  <Application>Microsoft Office PowerPoint</Application>
  <PresentationFormat>Широкоэкранный</PresentationFormat>
  <Paragraphs>99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5" baseType="lpstr">
      <vt:lpstr>Arial</vt:lpstr>
      <vt:lpstr>Gill Sans MT</vt:lpstr>
      <vt:lpstr>Галерея</vt:lpstr>
      <vt:lpstr>Система противодействия коррупции в российской федерации:</vt:lpstr>
      <vt:lpstr>коррупция</vt:lpstr>
      <vt:lpstr>Система противодействия коррупции в России основывается на комплексном применении мер по предупреждению, борьбе, минимизации и ликвидации последствий коррупционных правонарушений.  Ключевые меры включают антикоррупционную экспертизу правовых актов, требование к государственным служащим отчитываться о доходах и имуществе, а также уголовную ответственность за коррупционные преступления. </vt:lpstr>
      <vt:lpstr>Основные принципы  </vt:lpstr>
      <vt:lpstr>Правовая основа </vt:lpstr>
      <vt:lpstr>Презентация PowerPoint</vt:lpstr>
      <vt:lpstr>Организационная структура </vt:lpstr>
      <vt:lpstr>Основные направления деятельности</vt:lpstr>
      <vt:lpstr>Профилактика коррупции</vt:lpstr>
      <vt:lpstr>Борьба с коррупцией</vt:lpstr>
      <vt:lpstr>Минимизация последствий </vt:lpstr>
      <vt:lpstr>Спасибо!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Система противодействия коррупции в российской федерации:</dc:title>
  <dc:creator>Кафедра юристов</dc:creator>
  <cp:lastModifiedBy>Кафедра юристов</cp:lastModifiedBy>
  <cp:revision>12</cp:revision>
  <dcterms:created xsi:type="dcterms:W3CDTF">2025-10-14T07:04:20Z</dcterms:created>
  <dcterms:modified xsi:type="dcterms:W3CDTF">2025-10-20T07:57:11Z</dcterms:modified>
</cp:coreProperties>
</file>