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62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425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742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472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507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2608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236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3023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821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460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0991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808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16441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8986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027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0092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6810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12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87189-03EE-487E-869C-83118F7B3C2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60517-8038-4E1B-A50C-98374DAF57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2049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0321" y="1313411"/>
            <a:ext cx="8812813" cy="2793368"/>
          </a:xfrm>
        </p:spPr>
        <p:txBody>
          <a:bodyPr/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Психология коррупции: мотивация и поведение коррупционеров</a:t>
            </a:r>
            <a:b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Психологические аспекты участия в коррупционных схемах</a:t>
            </a:r>
            <a:b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</a:b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 Профилактика коррупции на личностном уровне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81217" y="5383253"/>
            <a:ext cx="8144134" cy="1117687"/>
          </a:xfrm>
        </p:spPr>
        <p:txBody>
          <a:bodyPr/>
          <a:lstStyle/>
          <a:p>
            <a:r>
              <a:rPr lang="ru-RU" dirty="0"/>
              <a:t>Кандидат психологических наук</a:t>
            </a:r>
          </a:p>
          <a:p>
            <a:r>
              <a:rPr lang="ru-RU" dirty="0"/>
              <a:t> </a:t>
            </a:r>
            <a:r>
              <a:rPr lang="ru-RU" dirty="0" err="1"/>
              <a:t>Ловпаче</a:t>
            </a:r>
            <a:r>
              <a:rPr lang="ru-RU" dirty="0"/>
              <a:t> Фатима </a:t>
            </a:r>
            <a:r>
              <a:rPr lang="ru-RU" dirty="0" err="1"/>
              <a:t>Гучипсовна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907" y="374364"/>
            <a:ext cx="2644347" cy="84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688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Психология коррупции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3358341"/>
            <a:ext cx="9613861" cy="2577847"/>
          </a:xfrm>
        </p:spPr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изучает поведение индивидов, направленных на приобретение имущества или получение иных нематериальных благ незаконным образом, а также личностные характеристики индивидов, демонстрирующих такое поведение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728409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психологических предпосылках коррупции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Во-первых, толерантность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Во-вторых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тот факт, что выраженное осуждение в массовом сознании россиян вызывают не сами по себе акты коррупции, а лишь запредельные размеры взяток, в особенности, если они «непропорциональны» должности коррупционеров. </a:t>
            </a: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/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В-третьих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, непоследовательность и противоречивость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1623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2800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преодолевающее,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связанное с установкой на поиск ресурсов и преодоление препятствия способами, приемлемыми в обществе; </a:t>
            </a:r>
          </a:p>
          <a:p>
            <a:pPr algn="just"/>
            <a:r>
              <a:rPr lang="ru-RU" sz="2800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избегающее поведение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связанное с переживаемой в ситуации трудностью, фрустрацией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0658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рука руку моет; не подмажешь — не поедешь; ты мне — я тебе; с нас взятки гладки; иному слова не скажи, а только грош покажи; тот взяток не берет, кому их не дают; дашь — на дашь; взятка чудеса творит; легче дать, чем взять; взятка для порядка; дары и мудрых ослепляют; когда деньги говорят, тогда совесть молчит; падок до взяток, как муха до меда; знай, когда дать в руку, а когда в ухо; одна взятка в руку, другая в брюхо; знай, кому дать, и знай, с кого взять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897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«Какие ресурсы необходимо развивать, чтобы стать состоятельным в России?»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indent="450215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62,4% испытуемых ответили «развивать нужные связи»; </a:t>
            </a:r>
          </a:p>
          <a:p>
            <a:pPr indent="450215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24% испытуемых указали, что материальное вознаграждение должностного лица (взятка) недопустимо в любом случае, </a:t>
            </a:r>
          </a:p>
          <a:p>
            <a:pPr indent="450215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то же время 67% придерживаются противоположного мнения. </a:t>
            </a:r>
          </a:p>
          <a:p>
            <a:pPr indent="450215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Допускают возможность взятки как благодарности за услугу 52% респондентов, </a:t>
            </a:r>
          </a:p>
          <a:p>
            <a:pPr indent="450215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предоставления льгот — 31%; </a:t>
            </a:r>
          </a:p>
          <a:p>
            <a:pPr indent="450215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содействия в ускорении процесса решения проблемы — 34%; </a:t>
            </a:r>
          </a:p>
          <a:p>
            <a:pPr indent="450215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получения услуги — 28%; </a:t>
            </a:r>
          </a:p>
          <a:p>
            <a:pPr indent="450215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получения финансовой выгоды — 21%; </a:t>
            </a:r>
          </a:p>
          <a:p>
            <a:pPr indent="450215" algn="just"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разрешения спорного вопроса в их пользу — 10%; </a:t>
            </a: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освобождения от ответственности — 39%.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055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индивидуально-психологические свойства личности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Холерики</a:t>
            </a: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Стремление к власти и доминированию</a:t>
            </a:r>
          </a:p>
          <a:p>
            <a:r>
              <a:rPr lang="ru-RU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Амбициозность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 целеустремленность</a:t>
            </a: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Решительность и напористость</a:t>
            </a: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Склонность к риску</a:t>
            </a: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Нетерпимость к препятствиям</a:t>
            </a:r>
          </a:p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Высокая уверенность в себе и склонность к самооправданию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00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indent="450215" algn="ctr">
              <a:lnSpc>
                <a:spcPct val="107000"/>
              </a:lnSpc>
              <a:spcAft>
                <a:spcPts val="0"/>
              </a:spcAft>
            </a:pP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 подчеркнуть:</a:t>
            </a:r>
            <a:b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Огромную роль играет окружение, воспитание, моральные принципы и ценностные ориентации человека.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холерики, благодаря своей энергии, целеустремленности и лидерским качествам, достигают больших успехов в честной работе и приносят пользу обществу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957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САНГВИНИК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Общительность и умение устанавливать связи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Оптимизм и склонность к риску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Любовь к комфорту и развлечениям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Адаптивность и гибкость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Стремление к популярности и признанию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805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 помнить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качества сами по себе не делают сангвиника коррупционером.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Решающую роль играют моральные ценности, воспитание и окружение человека.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Сангвиники могут быть отличными лидерами, коммуникаторами и организаторами, если их энергия направлена на честные цели.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00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Флегматик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Пассивность и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конформность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Умение держать дистанцию и не привлекать внимания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Усидчивость и аккуратность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Выносливость и терпение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Стремление к стабильности и предсказуемости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Склонность к подчинению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4624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помнить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флегматики, благодаря своей стабильности, ответственности и вниманию к деталям, являются ценными и честными сотрудниками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28143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Меланхолик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Высокая чувствительность и ранимость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Низкая самооценка и неуверенность в себе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Стремление к справедливости и идеализму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Предрасположенность к депрессии и тревожности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Замкнутость и склонность к уединению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447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Важно подчеркнуть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Многие меланхолики, благодаря своей честности, чувствительности и аналитическим способностям, успешно противостоят коррупции</a:t>
            </a:r>
            <a:endParaRPr lang="ru-RU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2086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личностных образований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ru-RU" sz="36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 смыслов и ценностей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 </a:t>
            </a:r>
            <a:r>
              <a:rPr lang="ru-RU" sz="3600" b="1" i="1" u="sng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когнитивно</a:t>
            </a:r>
            <a:r>
              <a:rPr lang="ru-RU" sz="36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-нравственный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b="1" i="1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 эмоциональный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36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Уровень регулятивный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 algn="just">
              <a:buFont typeface="+mj-lt"/>
              <a:buAutoNum type="arabicPeriod"/>
            </a:pPr>
            <a:r>
              <a:rPr lang="ru-RU" sz="3600" b="1" i="1" u="sng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Уровень поведенческий</a:t>
            </a:r>
            <a:endParaRPr lang="ru-RU" sz="3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245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коррупциогенной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личности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первый тип – лидер, руководитель – организатор,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которому из практических соображений важно иметь доброе мнение о себе среди людей, придерживающихся </a:t>
            </a:r>
            <a:r>
              <a:rPr lang="ru-RU" sz="28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просоциальных</a:t>
            </a: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 норм и ценностей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28560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28600" lvl="0" indent="-228600">
              <a:spcBef>
                <a:spcPts val="1000"/>
              </a:spcBef>
            </a:pP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Второй тип </a:t>
            </a:r>
            <a:r>
              <a:rPr lang="ru-RU" sz="28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коррупциогенной</a:t>
            </a:r>
            <a: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личности – исполнитель</a:t>
            </a:r>
            <a:br>
              <a:rPr lang="ru-RU" sz="2800" b="1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В профессиональной деятельность и в коллективе чаще ведет себя свободно, не забивая голову правильностью или неправильностью своих поступков. Не испытывает особых переживаний и угрызений совести по поводу сказанных слов или действий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81195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</a:rPr>
              <a:t>Третий тип – пособник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Коррупциогенная</a:t>
            </a:r>
            <a:r>
              <a:rPr lang="ru-R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 личность стремится к осведомленности в деталях, и быть включенным в текущую ситуацию, но не прогнозирует развитие событий на относительно продолжительный период времени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85860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мотивация и поведение коррупционеров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Экономическая выгода (материальная мотивация):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Личное обогащение: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Обеспечение будущего: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Превышение потребностей: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Власть и влияние: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Усиление влияния: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Сохранение власти: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Улучшение положения в иерархии: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095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 algn="ctr">
              <a:lnSpc>
                <a:spcPct val="107000"/>
              </a:lnSpc>
              <a:spcBef>
                <a:spcPts val="1000"/>
              </a:spcBef>
              <a:tabLst>
                <a:tab pos="457200" algn="l"/>
              </a:tabLs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Социальные факторы:</a:t>
            </a:r>
            <a:b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lvl="1" indent="-285750" algn="just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Социальное давление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 algn="just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"Кумовство" и протекция</a:t>
            </a:r>
          </a:p>
          <a:p>
            <a:pPr marL="742950" lvl="1" indent="-285750" algn="just">
              <a:lnSpc>
                <a:spcPct val="107000"/>
              </a:lnSpc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Благодарность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1963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Психологические факторы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Жадность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Зависть</a:t>
            </a: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Низкая самооценка</a:t>
            </a: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Риск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Чувство безнаказанности</a:t>
            </a: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Идеологические факторы (редко, но возможно)</a:t>
            </a:r>
          </a:p>
          <a:p>
            <a:pPr marL="742950" lvl="1" indent="-285750" algn="just">
              <a:lnSpc>
                <a:spcPct val="107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"Благое намерение"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8456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Поведение коррупционеров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Рационализация и оправдание: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0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"Я не делаю ничего плохого, просто ускоряю процесс."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0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"Все так делают, если я не возьму, возьмет кто-то другой."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0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"Я просто помогаю своей семье."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00000"/>
              </a:lnSpc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"Эти деньги все равно будут потрачены впустую."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Скрытие и маскировка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Соучастие и сеть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0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Изменение поведения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94251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u="sng" dirty="0">
                <a:latin typeface="Times New Roman" panose="02020603050405020304" pitchFamily="18" charset="0"/>
                <a:ea typeface="Calibri" panose="020F0502020204030204" pitchFamily="34" charset="0"/>
              </a:rPr>
              <a:t>Профилактика коррупции на личностном уровне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Формирование и укрепление моральных ценностей: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честности и порядочности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Уважение к закону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Социальная ответственность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Воспитание детей и молодежи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690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Осознание и критическое мышление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Понимание причин и последствий коррупции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критического мышления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Осознание потенциальных "ловушек" и искушений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Самоанализ и рефлексия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188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навыков противостояния коррупционному давлению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Умение говорить "нет"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Умение отстаивать свою позицию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Навыки эффективного общения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Знание законов и процедур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Навыки управления конфликтами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Поиск поддержки и консультации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78110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и поддержание этичного окружения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Выбор друзей и коллег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Поддержка добропорядочных людей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атмосферы нетерпимости к коррупции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Пример личным поведением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3388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Самоконтроль и развитие эмоционального интеллекта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Управление эмоциями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8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эмпатии</a:t>
            </a:r>
            <a:endParaRPr lang="ru-RU" sz="28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Самодисциплина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5404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Образование и самообразование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Повышение правовой грамотности</a:t>
            </a:r>
            <a:endParaRPr lang="ru-RU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 в тренингах и семинарах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литературы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99395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80321" y="3492843"/>
            <a:ext cx="10729084" cy="2443346"/>
          </a:xfrm>
        </p:spPr>
        <p:txBody>
          <a:bodyPr/>
          <a:lstStyle/>
          <a:p>
            <a:pPr algn="ctr"/>
            <a:r>
              <a:rPr lang="ru-RU" sz="5333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Segoe UI Semibold" panose="020B0702040204020203" pitchFamily="34" charset="0"/>
              </a:rPr>
              <a:t>БЛАГОДАРЮ  ЗА ВНИМАНИЕ!</a:t>
            </a:r>
            <a:endParaRPr lang="ru-RU" dirty="0">
              <a:solidFill>
                <a:srgbClr val="FFCC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60AF63-8B21-EE1A-96DB-5BD420A70C8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20"/>
          <a:stretch/>
        </p:blipFill>
        <p:spPr>
          <a:xfrm>
            <a:off x="4855023" y="832169"/>
            <a:ext cx="2591981" cy="98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712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krug.pn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545" y="1961804"/>
            <a:ext cx="8744989" cy="48961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26855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ts val="2400"/>
              </a:lnSpc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Квадрат</a:t>
            </a:r>
            <a:b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961804"/>
            <a:ext cx="9613861" cy="479644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Жизненные ценности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традиции, стабильность, безопасность, надежность, прошлое.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«Сильные» качества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организованность, дисциплинированность, исполнительность, пунктуальность, аккуратность, чистоплотность, законопослушность, трудолюбие, терпеливость, упорство, настойчивость, верность слову, честность, осторожность, благоразумие, рациональность, бережливость, практичность.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«Слабые» качества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косность, негибкость, инерционность, педантизм, сухость, односторонность, нерешительность, упрямство, консерватизм, сопротивление новому, боязнь риска, бедная фантазия, замкнутость, скупость, мелочность, склонность к бюрократизму.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Внешний вид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опрятный, строгий, неяркий, сдержанный, консервативный, «как положено».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Рабочее место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каждая вещь на своём месте, все «параллельно и перпендикулярно».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2363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Треугольник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986742"/>
            <a:ext cx="9613861" cy="4871257"/>
          </a:xfrm>
        </p:spPr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 форма символизирует лидерство, и многие Треугольники ощущают в этом свое предназначение. Самая характерная особенность истинного Треугольника – способность концентрироваться на главной цели.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Жизненные ценности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власть, лидерство, карьера, статус, победа, будущее.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«Сильные» качества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рациональность, эффективность, лидерские качества, энергичность, </a:t>
            </a:r>
            <a:r>
              <a:rPr lang="ru-RU" sz="2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харизматичность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высокая работоспособность, инициативность, смелость, решительность, независимость суждений.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2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«Слабые» качества</a:t>
            </a:r>
            <a:r>
              <a:rPr lang="ru-RU" sz="2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властность, самоуверенность, эгоизм, категоричность, резкость, язвительность, нетерпимость к инакомыслию, безаппеляционность («или, по-моему, или никак»), бесчеловечность («пройдет по трупам»).</a:t>
            </a:r>
            <a:endParaRPr lang="ru-RU" sz="2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0389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lnSpc>
                <a:spcPts val="2400"/>
              </a:lnSpc>
              <a:spcAft>
                <a:spcPts val="0"/>
              </a:spcAft>
            </a:pPr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Прямоугольник</a:t>
            </a:r>
            <a:b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– люди, не удовлетворенные тем образом жизни, которые они ведут сейчас, и поэтому заняты поиском лучшего положения.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Жизненные ценности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в зависимости от внешних обстоятельств.</a:t>
            </a:r>
            <a:endParaRPr lang="ru-RU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«Сильные» качества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доверчивость, открытость, чувствительность, любознательность, готовность к изменениям, высокая обучаемость, «детскость», </a:t>
            </a:r>
            <a:r>
              <a:rPr lang="ru-RU" sz="2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неамбициозность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6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«Слабые» качества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наивность, бесхребетность, неуверенность, нерешительность, ненадежность, психическая неустойчивость, «</a:t>
            </a:r>
            <a:r>
              <a:rPr lang="ru-RU" sz="26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проблемность</a:t>
            </a:r>
            <a:r>
              <a:rPr lang="ru-RU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56111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Круг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1978428"/>
            <a:ext cx="9613861" cy="4630189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Тот, кто уверенно выбирает его, искренне заинтересован в хороших межличностных отношениях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Жизненные ценности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общение, комфорт, общее благополучие, помощь людям.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«Сильные» качества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доброжелательность, мягкость, деликатность, бесконфликтность, терпимость, коммуникабельность, доброта.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«Слабые» качества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пассивность, конформизм, подверженность влияниям, склонность к компромиссам, неаккуратность, неорганизованность, непунктуальность, нерешительность, зависимость от мнения окружающих.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4891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Зигзаг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399742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символизирует креативность, творчество, хотя бы потому, что она самая уникальная из пяти фигур и единственная разомкнутая фигура. </a:t>
            </a: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Жизненные ценности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творчество, новизна, риск, скорость, самовыражение.        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«Сильные» качества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 спонтанность, креативность, напор, остроумие, легкость на подъем.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0"/>
              </a:spcBef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«Слабые» качества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неуправляемость, непостоянство, непредсказуемость, несдержанность, эксцентричность, возбудимость, индивидуализм, ненадежность, бесшабашность 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безбашенность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746008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143</TotalTime>
  <Words>1403</Words>
  <Application>Microsoft Office PowerPoint</Application>
  <PresentationFormat>Широкоэкранный</PresentationFormat>
  <Paragraphs>162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3" baseType="lpstr">
      <vt:lpstr>Arial</vt:lpstr>
      <vt:lpstr>Arial Black</vt:lpstr>
      <vt:lpstr>Calibri</vt:lpstr>
      <vt:lpstr>Courier New</vt:lpstr>
      <vt:lpstr>Symbol</vt:lpstr>
      <vt:lpstr>Times New Roman</vt:lpstr>
      <vt:lpstr>Trebuchet MS</vt:lpstr>
      <vt:lpstr>Берлин</vt:lpstr>
      <vt:lpstr>Психология коррупции: мотивация и поведение коррупционеров  Психологические аспекты участия в коррупционных схемах  Профилактика коррупции на личностном уровне</vt:lpstr>
      <vt:lpstr>Психология коррупции </vt:lpstr>
      <vt:lpstr>психологических предпосылках коррупции</vt:lpstr>
      <vt:lpstr>Презентация PowerPoint</vt:lpstr>
      <vt:lpstr>Презентация PowerPoint</vt:lpstr>
      <vt:lpstr>«Какие ресурсы необходимо развивать, чтобы стать состоятельным в России?» </vt:lpstr>
      <vt:lpstr>индивидуально-психологические свойства личности</vt:lpstr>
      <vt:lpstr>Важно подчеркнуть: </vt:lpstr>
      <vt:lpstr>САНГВИНИК</vt:lpstr>
      <vt:lpstr>Важно помнить</vt:lpstr>
      <vt:lpstr>Флегматик</vt:lpstr>
      <vt:lpstr>Важно помнить</vt:lpstr>
      <vt:lpstr>Меланхолик</vt:lpstr>
      <vt:lpstr>Важно подчеркнуть</vt:lpstr>
      <vt:lpstr>Уровни личностных образований</vt:lpstr>
      <vt:lpstr>Типы коррупциогенной личности</vt:lpstr>
      <vt:lpstr>Второй тип коррупциогенной личности – исполнитель </vt:lpstr>
      <vt:lpstr>Третий тип – пособник</vt:lpstr>
      <vt:lpstr>мотивация и поведение коррупционеров</vt:lpstr>
      <vt:lpstr>Социальные факторы: </vt:lpstr>
      <vt:lpstr>Психологические факторы</vt:lpstr>
      <vt:lpstr>Поведение коррупционеров</vt:lpstr>
      <vt:lpstr>Профилактика коррупции на личностном уровне</vt:lpstr>
      <vt:lpstr>Осознание и критическое мышление</vt:lpstr>
      <vt:lpstr>Развитие навыков противостояния коррупционному давлению</vt:lpstr>
      <vt:lpstr>Создание и поддержание этичного окружения</vt:lpstr>
      <vt:lpstr>Самоконтроль и развитие эмоционального интеллекта</vt:lpstr>
      <vt:lpstr>Образование и самообразование</vt:lpstr>
      <vt:lpstr>Презентация PowerPoint</vt:lpstr>
      <vt:lpstr>Презентация PowerPoint</vt:lpstr>
      <vt:lpstr>Квадрат </vt:lpstr>
      <vt:lpstr>Треугольник</vt:lpstr>
      <vt:lpstr>Прямоугольник </vt:lpstr>
      <vt:lpstr>Круг</vt:lpstr>
      <vt:lpstr>Зигзаг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Психология коррупции: мотивация и поведение коррупционеров Психологические аспекты участия в коррупционных схемах. Профилактика коррупции на личностном уровне.</dc:title>
  <dc:creator>1</dc:creator>
  <cp:lastModifiedBy>Кафедра юристов</cp:lastModifiedBy>
  <cp:revision>18</cp:revision>
  <dcterms:created xsi:type="dcterms:W3CDTF">2025-10-12T21:30:01Z</dcterms:created>
  <dcterms:modified xsi:type="dcterms:W3CDTF">2026-10-06T10:53:04Z</dcterms:modified>
</cp:coreProperties>
</file>