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8" r:id="rId1"/>
  </p:sldMasterIdLst>
  <p:sldIdLst>
    <p:sldId id="256" r:id="rId2"/>
    <p:sldId id="27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01" r:id="rId42"/>
    <p:sldId id="296" r:id="rId43"/>
    <p:sldId id="297" r:id="rId44"/>
    <p:sldId id="302" r:id="rId45"/>
    <p:sldId id="303" r:id="rId46"/>
    <p:sldId id="304" r:id="rId47"/>
    <p:sldId id="305" r:id="rId48"/>
    <p:sldId id="306" r:id="rId49"/>
    <p:sldId id="307" r:id="rId50"/>
    <p:sldId id="308" r:id="rId51"/>
    <p:sldId id="309"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6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3491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2852636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17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2379624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3123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2684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845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9/25/2026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6910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2090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9447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7882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9/25/2026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947693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7269" y="2601310"/>
            <a:ext cx="8537028" cy="3436883"/>
          </a:xfrm>
        </p:spPr>
        <p:txBody>
          <a:bodyPr>
            <a:normAutofit fontScale="90000"/>
          </a:bodyPr>
          <a:lstStyle/>
          <a:p>
            <a:pPr algn="ctr"/>
            <a:r>
              <a:rPr lang="ru-RU" sz="3600" b="1" dirty="0">
                <a:latin typeface="+mn-lt"/>
              </a:rPr>
              <a:t>ПРОФЕССИОНАЛЬНАЯ ЭТИКА И СЛУЖЕБНОЕ ПОВЕДЕНИЕ</a:t>
            </a:r>
            <a:br>
              <a:rPr lang="ru-RU" sz="3600" b="1" dirty="0">
                <a:latin typeface="+mn-lt"/>
              </a:rPr>
            </a:br>
            <a:r>
              <a:rPr lang="ru-RU" sz="3600" b="1" dirty="0">
                <a:latin typeface="+mn-lt"/>
              </a:rPr>
              <a:t>часть 2 </a:t>
            </a:r>
            <a:br>
              <a:rPr lang="ru-RU" sz="3600" b="1" dirty="0">
                <a:latin typeface="+mn-lt"/>
              </a:rPr>
            </a:br>
            <a:br>
              <a:rPr lang="ru-RU" sz="3600" b="1" dirty="0">
                <a:latin typeface="+mn-lt"/>
              </a:rPr>
            </a:br>
            <a:br>
              <a:rPr lang="ru-RU" sz="3600" b="1" dirty="0">
                <a:latin typeface="+mn-lt"/>
              </a:rPr>
            </a:br>
            <a:br>
              <a:rPr lang="ru-RU" sz="3600" b="1" dirty="0">
                <a:latin typeface="+mn-lt"/>
              </a:rPr>
            </a:br>
            <a:br>
              <a:rPr lang="ru-RU" sz="3600" b="1" dirty="0">
                <a:latin typeface="+mn-lt"/>
              </a:rPr>
            </a:br>
            <a:r>
              <a:rPr lang="ru-RU" sz="3600" b="1" dirty="0">
                <a:latin typeface="+mn-lt"/>
              </a:rPr>
              <a:t>2026</a:t>
            </a:r>
          </a:p>
        </p:txBody>
      </p:sp>
      <p:sp>
        <p:nvSpPr>
          <p:cNvPr id="3" name="Прямоугольник 2"/>
          <p:cNvSpPr/>
          <p:nvPr/>
        </p:nvSpPr>
        <p:spPr>
          <a:xfrm>
            <a:off x="3429000" y="173421"/>
            <a:ext cx="5715000" cy="1754326"/>
          </a:xfrm>
          <a:prstGeom prst="rect">
            <a:avLst/>
          </a:prstGeom>
        </p:spPr>
        <p:txBody>
          <a:bodyPr wrap="square">
            <a:spAutoFit/>
          </a:bodyPr>
          <a:lstStyle/>
          <a:p>
            <a:pPr algn="ctr"/>
            <a:r>
              <a:rPr lang="ru-RU" b="1" dirty="0"/>
              <a:t>МИНИСТЕРСТВО НАУКИ И ВЫСШЕГО ОБРАЗОВАНИЯ   РОССИЙСКОЙ ФЕДЕРАЦИИ </a:t>
            </a:r>
          </a:p>
          <a:p>
            <a:pPr algn="ctr"/>
            <a:r>
              <a:rPr lang="ru-RU" b="1" dirty="0"/>
              <a:t> Федеральное государственное бюджетное образовательное учреждение высшего образования «МАЙКОПСКИЙ ГОСУДАРСТВЕННЫЙ ТЕХНОЛОГИЧЕСКИЙ УНИВЕРСИТЕТ» </a:t>
            </a:r>
          </a:p>
        </p:txBody>
      </p:sp>
      <p:pic>
        <p:nvPicPr>
          <p:cNvPr id="5" name="Рисунок 4"/>
          <p:cNvPicPr>
            <a:picLocks noChangeAspect="1"/>
          </p:cNvPicPr>
          <p:nvPr/>
        </p:nvPicPr>
        <p:blipFill>
          <a:blip r:embed="rId2"/>
          <a:stretch>
            <a:fillRect/>
          </a:stretch>
        </p:blipFill>
        <p:spPr>
          <a:xfrm>
            <a:off x="5707117" y="1949219"/>
            <a:ext cx="855227" cy="717331"/>
          </a:xfrm>
          <a:prstGeom prst="rect">
            <a:avLst/>
          </a:prstGeom>
        </p:spPr>
      </p:pic>
    </p:spTree>
    <p:extLst>
      <p:ext uri="{BB962C8B-B14F-4D97-AF65-F5344CB8AC3E}">
        <p14:creationId xmlns:p14="http://schemas.microsoft.com/office/powerpoint/2010/main" val="4009661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01521" y="999622"/>
            <a:ext cx="10276231" cy="3785652"/>
          </a:xfrm>
          <a:prstGeom prst="rect">
            <a:avLst/>
          </a:prstGeom>
        </p:spPr>
        <p:txBody>
          <a:bodyPr wrap="square">
            <a:spAutoFit/>
          </a:bodyPr>
          <a:lstStyle/>
          <a:p>
            <a:pPr algn="just"/>
            <a:r>
              <a:rPr lang="ru-RU" sz="2400" dirty="0"/>
              <a:t>               Изменение политического и экономического строя в России, разного рода реформы привели к изменению структуры деятельности органов государственной власти, органов местного самоуправления и ее содержания, что повлекло за собой трансформацию нравственных требований к государственной и муниципальной службе. </a:t>
            </a:r>
          </a:p>
          <a:p>
            <a:pPr algn="just"/>
            <a:r>
              <a:rPr lang="ru-RU" sz="2400" dirty="0"/>
              <a:t>                Служение государству и обществу, неподкупность, честность, принципиальность, ответственность за свои действия – эти и другие нравственные качества имеют решающее значение для государственных и муниципальных служащих, являются ведущими критериями в оценке их профессиональной деятельности.</a:t>
            </a:r>
          </a:p>
        </p:txBody>
      </p:sp>
    </p:spTree>
    <p:extLst>
      <p:ext uri="{BB962C8B-B14F-4D97-AF65-F5344CB8AC3E}">
        <p14:creationId xmlns:p14="http://schemas.microsoft.com/office/powerpoint/2010/main" val="463815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3638" y="706578"/>
            <a:ext cx="7018987" cy="4093428"/>
          </a:xfrm>
          <a:prstGeom prst="rect">
            <a:avLst/>
          </a:prstGeom>
        </p:spPr>
        <p:txBody>
          <a:bodyPr wrap="square">
            <a:spAutoFit/>
          </a:bodyPr>
          <a:lstStyle/>
          <a:p>
            <a:pPr algn="just"/>
            <a:r>
              <a:rPr lang="ru-RU" sz="2000" b="1" dirty="0"/>
              <a:t>      ЭТИКА ГОСУДАРСТВЕННОГО И МУНИЦИПАЛЬНОГО СЛУЖАЩЕГО </a:t>
            </a:r>
            <a:r>
              <a:rPr lang="ru-RU" sz="2000" dirty="0"/>
              <a:t>– это этические принципы и нормы, выражающие в общей форме моральные требования к назначению деятельности государственного и муниципального служащего, нравственной сущности их профессиональной деятельности, характеру их взаимоотношений с государством, которые реализуются в процессе подготовки и принятия решения, проявляются в умении общаться с представителями различных групп интересов, стремлении к осознанию их природы и специфики, их возможного учета в управленческих решениях, а также возможности достижения согласия интересов в различных вариантах решения.</a:t>
            </a:r>
          </a:p>
        </p:txBody>
      </p:sp>
      <p:pic>
        <p:nvPicPr>
          <p:cNvPr id="1026" name="Picture 2" descr="http://jurmarketing.ru/wp-content/uploads/2017/09/imidzhevyy-uridicheskiy-say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1387" y="178650"/>
            <a:ext cx="4490613" cy="531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472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4498" y="446038"/>
            <a:ext cx="6739757" cy="3785652"/>
          </a:xfrm>
          <a:prstGeom prst="rect">
            <a:avLst/>
          </a:prstGeom>
        </p:spPr>
        <p:txBody>
          <a:bodyPr wrap="square">
            <a:spAutoFit/>
          </a:bodyPr>
          <a:lstStyle/>
          <a:p>
            <a:pPr algn="just"/>
            <a:r>
              <a:rPr lang="ru-RU" sz="2400" b="1" i="1" dirty="0"/>
              <a:t>Профессиональная этика государственного (муниципального) служащего</a:t>
            </a:r>
            <a:r>
              <a:rPr lang="ru-RU" sz="2400" b="1" dirty="0"/>
              <a:t> </a:t>
            </a:r>
            <a:r>
              <a:rPr lang="ru-RU" sz="2400" dirty="0"/>
              <a:t>помогает конкретизировать, реализовать моральные ценности в условиях, подчас весьма сложных, необычных. </a:t>
            </a:r>
          </a:p>
          <a:p>
            <a:pPr algn="just"/>
            <a:r>
              <a:rPr lang="ru-RU" sz="2400" dirty="0"/>
              <a:t>Профессиональная этика не формирует новые принципы и понятия морального сознания, она как бы "приспосабливает" уже известные принципы, понятия к специфическим сферам жизнедеятельности человека.</a:t>
            </a:r>
          </a:p>
        </p:txBody>
      </p:sp>
      <p:pic>
        <p:nvPicPr>
          <p:cNvPr id="2052" name="Picture 4" descr="https://st2.depositphotos.com/2801715/7246/v/950/depositphotos_72463625-stock-illustration-vector-business-team-peop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3457" y="2680138"/>
            <a:ext cx="4690812" cy="3357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45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2276" y="644732"/>
            <a:ext cx="11114468" cy="5324535"/>
          </a:xfrm>
          <a:prstGeom prst="rect">
            <a:avLst/>
          </a:prstGeom>
        </p:spPr>
        <p:txBody>
          <a:bodyPr wrap="square">
            <a:spAutoFit/>
          </a:bodyPr>
          <a:lstStyle/>
          <a:p>
            <a:pPr algn="just"/>
            <a:r>
              <a:rPr lang="ru-RU" sz="2000" dirty="0"/>
              <a:t>Профессиональная этика и профессиональное нравственное сознание для своего функционирования должны иметь свои специфические понятия. Кратко рассмотрим те из них, которые будут интересовать нас больше всего. Пожалуй, исходным понятием профессиональной этики является понятие </a:t>
            </a:r>
            <a:r>
              <a:rPr lang="ru-RU" sz="2000" i="1" dirty="0"/>
              <a:t>"</a:t>
            </a:r>
            <a:r>
              <a:rPr lang="ru-RU" sz="2000" b="1" i="1" dirty="0"/>
              <a:t>профессионального долга</a:t>
            </a:r>
            <a:r>
              <a:rPr lang="ru-RU" sz="2000" i="1" dirty="0"/>
              <a:t>",</a:t>
            </a:r>
            <a:r>
              <a:rPr lang="ru-RU" sz="2000" dirty="0"/>
              <a:t> в котором фиксируются достаточно подробно служебные обязанности. Именно осознание своего служебного долга побуждает представителей целого ряда профессий относиться к своему делу с наибольшей ответственностью, учитывая многие конкретные нюансы взаимоотношения личности и общества, личности и коллектива. Профессиональный долг стимулирует самоотдачу, именно в нем находит конкретное выражение долг Человека.</a:t>
            </a:r>
          </a:p>
          <a:p>
            <a:endParaRPr lang="ru-RU" sz="2000" dirty="0"/>
          </a:p>
          <a:p>
            <a:pPr algn="just"/>
            <a:r>
              <a:rPr lang="ru-RU" sz="2000" dirty="0"/>
              <a:t>Следует выделить и такие понятия, как </a:t>
            </a:r>
            <a:r>
              <a:rPr lang="ru-RU" sz="2000" i="1" dirty="0"/>
              <a:t>"</a:t>
            </a:r>
            <a:r>
              <a:rPr lang="ru-RU" sz="2000" b="1" i="1" dirty="0"/>
              <a:t>профессиональная честь</a:t>
            </a:r>
            <a:r>
              <a:rPr lang="ru-RU" sz="2000" i="1" dirty="0"/>
              <a:t>"</a:t>
            </a:r>
            <a:r>
              <a:rPr lang="ru-RU" sz="2000" dirty="0"/>
              <a:t> и </a:t>
            </a:r>
            <a:r>
              <a:rPr lang="ru-RU" sz="2000" i="1" dirty="0"/>
              <a:t>"</a:t>
            </a:r>
            <a:r>
              <a:rPr lang="ru-RU" sz="2000" b="1" i="1" dirty="0"/>
              <a:t>профессиональное достоинство</a:t>
            </a:r>
            <a:r>
              <a:rPr lang="ru-RU" sz="2000" i="1" dirty="0"/>
              <a:t>".</a:t>
            </a:r>
            <a:r>
              <a:rPr lang="ru-RU" sz="2000" dirty="0"/>
              <a:t> В понятии "профессиональная честь" выражается оценка значимости той или иной профессии в жизни общества. Осознание этой значимости очень важно для государственного (муниципального) служащего и составляет основу профессионального достоинства, самооценку своей деятельности. Важно отметить, что понятия "честь" и "служба" как общественные явления тесно связаны между собой. Не случайно в былые времена под честью понималось высокое звание, должность.</a:t>
            </a:r>
          </a:p>
        </p:txBody>
      </p:sp>
    </p:spTree>
    <p:extLst>
      <p:ext uri="{BB962C8B-B14F-4D97-AF65-F5344CB8AC3E}">
        <p14:creationId xmlns:p14="http://schemas.microsoft.com/office/powerpoint/2010/main" val="1161093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194" y="488731"/>
            <a:ext cx="11087488" cy="5464489"/>
          </a:xfrm>
          <a:prstGeom prst="rect">
            <a:avLst/>
          </a:prstGeom>
        </p:spPr>
        <p:txBody>
          <a:bodyPr wrap="square">
            <a:spAutoFit/>
          </a:bodyPr>
          <a:lstStyle/>
          <a:p>
            <a:pPr marL="342900" indent="-342900" algn="just">
              <a:buFont typeface="Wingdings" panose="05000000000000000000" pitchFamily="2" charset="2"/>
              <a:buChar char="ü"/>
            </a:pPr>
            <a:r>
              <a:rPr lang="ru-RU" sz="2000" dirty="0"/>
              <a:t>Честь не только нравственная, но и </a:t>
            </a:r>
            <a:r>
              <a:rPr lang="ru-RU" sz="2000" b="1" i="1" dirty="0"/>
              <a:t>историческая категория</a:t>
            </a:r>
            <a:r>
              <a:rPr lang="ru-RU" sz="2000" i="1" dirty="0"/>
              <a:t>.</a:t>
            </a:r>
            <a:r>
              <a:rPr lang="ru-RU" sz="2000" dirty="0"/>
              <a:t> Она производная от условий эпохи, в которой живут люди, является частью их сознания, ориентирована на ту или иную систему ценностей, норм поведения и т.д.</a:t>
            </a:r>
          </a:p>
          <a:p>
            <a:pPr marL="342900" indent="-342900" algn="just">
              <a:buFont typeface="Wingdings" panose="05000000000000000000" pitchFamily="2" charset="2"/>
              <a:buChar char="ü"/>
            </a:pPr>
            <a:r>
              <a:rPr lang="ru-RU" sz="2000" dirty="0"/>
              <a:t>Честь вместе с тем и </a:t>
            </a:r>
            <a:r>
              <a:rPr lang="ru-RU" sz="2000" b="1" i="1" dirty="0"/>
              <a:t>категория деятельная</a:t>
            </a:r>
            <a:r>
              <a:rPr lang="ru-RU" sz="2000" i="1" dirty="0"/>
              <a:t>.</a:t>
            </a:r>
            <a:r>
              <a:rPr lang="ru-RU" sz="2000" dirty="0"/>
              <a:t> Она проявляет себя в поступках людей, в их отношениях друг с другом. В зависимости от характера отношений, в которых может находиться человек по отношению к другим людям, выделяется несколько видов чести. Немецкий философ XIX в. Л. Шопенгауэр, выделял, например, такие виды чести, как </a:t>
            </a:r>
            <a:r>
              <a:rPr lang="ru-RU" sz="2000" b="1" dirty="0"/>
              <a:t>гражданская, служебная, военная, рыцарская, мужская </a:t>
            </a:r>
            <a:r>
              <a:rPr lang="ru-RU" sz="2000" dirty="0"/>
              <a:t>и т.д.</a:t>
            </a:r>
          </a:p>
          <a:p>
            <a:pPr marL="342900" indent="-342900">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ru-RU" sz="2000" dirty="0"/>
              <a:t>Первостепенное значение для человека, чем бы он ни занимался, имеет, естественно, </a:t>
            </a:r>
            <a:r>
              <a:rPr lang="ru-RU" sz="2000" b="1" i="1" dirty="0"/>
              <a:t>гражданская честь</a:t>
            </a:r>
            <a:r>
              <a:rPr lang="ru-RU" sz="2000" i="1" dirty="0"/>
              <a:t>.</a:t>
            </a:r>
            <a:r>
              <a:rPr lang="ru-RU" sz="2000" dirty="0"/>
              <a:t> По словам философа, ни один человек не может обойтись без нее. Моральное требование – блюсти честь распространяется на все сословия, не исключая самых высших. Честь обязывает всех граждан </a:t>
            </a:r>
            <a:r>
              <a:rPr lang="ru-RU" sz="2000" dirty="0">
                <a:solidFill>
                  <a:srgbClr val="FF0000"/>
                </a:solidFill>
              </a:rPr>
              <a:t>радеть</a:t>
            </a:r>
            <a:r>
              <a:rPr lang="ru-RU" sz="2000" dirty="0"/>
              <a:t> за интересы своего отечества, умножать его богатство, доброе имя и славу, уважительно относится к законам государства, поддерживать общественный порядок, заботиться о стариках и детях, помогать слабо защищенным слоям граждан. Ведь в правовом, демократическом, социальном государстве каждый человек имеет право на достойную жизнь.</a:t>
            </a:r>
          </a:p>
        </p:txBody>
      </p:sp>
    </p:spTree>
    <p:extLst>
      <p:ext uri="{BB962C8B-B14F-4D97-AF65-F5344CB8AC3E}">
        <p14:creationId xmlns:p14="http://schemas.microsoft.com/office/powerpoint/2010/main" val="854872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772" y="890751"/>
            <a:ext cx="6660931" cy="4893647"/>
          </a:xfrm>
          <a:prstGeom prst="rect">
            <a:avLst/>
          </a:prstGeom>
        </p:spPr>
        <p:txBody>
          <a:bodyPr wrap="square">
            <a:spAutoFit/>
          </a:bodyPr>
          <a:lstStyle/>
          <a:p>
            <a:pPr algn="just"/>
            <a:endParaRPr lang="ru-RU" sz="2400" b="1" dirty="0"/>
          </a:p>
          <a:p>
            <a:pPr algn="just"/>
            <a:endParaRPr lang="ru-RU" sz="2400" b="1" dirty="0"/>
          </a:p>
          <a:p>
            <a:pPr marL="342900" indent="-342900" algn="just">
              <a:buFont typeface="Wingdings" panose="05000000000000000000" pitchFamily="2" charset="2"/>
              <a:buChar char="ü"/>
            </a:pPr>
            <a:r>
              <a:rPr lang="ru-RU" sz="2400" b="1" dirty="0"/>
              <a:t>Гражданская честь </a:t>
            </a:r>
            <a:r>
              <a:rPr lang="ru-RU" sz="2400" dirty="0"/>
              <a:t>оказывает существенное влияние и на честь служебную, по крайней мере, в той части, которая связана с высокой социальной значимостью службы и служебной деятельности. В современном понимании служба – это служение государству, Отечеству, народу. Социальный смысл службы особенно ярко проявляется в переломные эпохи в жизни государства, когда резко возрастает ответственность людей за судьбы страны.</a:t>
            </a:r>
          </a:p>
        </p:txBody>
      </p:sp>
      <p:pic>
        <p:nvPicPr>
          <p:cNvPr id="3074" name="Picture 2" descr="https://ds04.infourok.ru/uploads/ex/0179/0006df48-26951b37/img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8358" y="127223"/>
            <a:ext cx="5077491" cy="3502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950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2966" y="580751"/>
            <a:ext cx="11002110" cy="5262979"/>
          </a:xfrm>
          <a:prstGeom prst="rect">
            <a:avLst/>
          </a:prstGeom>
        </p:spPr>
        <p:txBody>
          <a:bodyPr wrap="square">
            <a:spAutoFit/>
          </a:bodyPr>
          <a:lstStyle/>
          <a:p>
            <a:pPr marL="342900" indent="-342900" algn="just">
              <a:buFont typeface="Wingdings" panose="05000000000000000000" pitchFamily="2" charset="2"/>
              <a:buChar char="ü"/>
            </a:pPr>
            <a:r>
              <a:rPr lang="ru-RU" sz="2400" b="1" i="1" dirty="0"/>
              <a:t>Служебная честь</a:t>
            </a:r>
            <a:r>
              <a:rPr lang="ru-RU" sz="2400" dirty="0"/>
              <a:t>, кроме социального смысла, имеет и другую, не менее важную сторону, связанную с выполнением служащими своего долга. Ввиду публичности службы деятельность государственных и муниципальных служащих, их профессиональные, личностные качества находятся под пристальным вниманием общественности. Как отмечает Шопенгауэр, "служебная честь заключается во всеобщем мнении других, что человек, занимающий свою должность, действительно имеет все необходимые для этого качества и во всех случаях точно исполняет свои служебные обязанности".</a:t>
            </a:r>
          </a:p>
          <a:p>
            <a:pPr marL="342900" indent="-342900">
              <a:buFont typeface="Wingdings" panose="05000000000000000000" pitchFamily="2" charset="2"/>
              <a:buChar char="ü"/>
            </a:pPr>
            <a:endParaRPr lang="ru-RU" sz="2400" dirty="0"/>
          </a:p>
          <a:p>
            <a:pPr marL="342900" indent="-342900" algn="just">
              <a:buFont typeface="Wingdings" panose="05000000000000000000" pitchFamily="2" charset="2"/>
              <a:buChar char="ü"/>
            </a:pPr>
            <a:r>
              <a:rPr lang="ru-RU" sz="2400" dirty="0"/>
              <a:t>Профессиональная честь и профессиональное достоинство, взаимно дополняя друг друга, помогают поддерживать определенный, достаточно высокий уровень нравственности. Профессиональная честь и профессиональное достоинство муниципального служащего будут выражаться в принятых решениях и различных поступках.</a:t>
            </a:r>
          </a:p>
        </p:txBody>
      </p:sp>
    </p:spTree>
    <p:extLst>
      <p:ext uri="{BB962C8B-B14F-4D97-AF65-F5344CB8AC3E}">
        <p14:creationId xmlns:p14="http://schemas.microsoft.com/office/powerpoint/2010/main" val="3786559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9397" y="335846"/>
            <a:ext cx="10740980" cy="5509200"/>
          </a:xfrm>
          <a:prstGeom prst="rect">
            <a:avLst/>
          </a:prstGeom>
        </p:spPr>
        <p:txBody>
          <a:bodyPr wrap="square">
            <a:spAutoFit/>
          </a:bodyPr>
          <a:lstStyle/>
          <a:p>
            <a:pPr algn="just"/>
            <a:r>
              <a:rPr lang="ru-RU" sz="2200" dirty="0"/>
              <a:t>Профессиональная нравственность для государственного (муниципального) служащего включает в себя и понятие </a:t>
            </a:r>
            <a:r>
              <a:rPr lang="ru-RU" sz="2200" b="1" i="1" dirty="0"/>
              <a:t>"профессиональной справедливости".</a:t>
            </a:r>
            <a:r>
              <a:rPr lang="ru-RU" sz="2200" b="1" dirty="0"/>
              <a:t> </a:t>
            </a:r>
            <a:r>
              <a:rPr lang="ru-RU" sz="2200" dirty="0"/>
              <a:t>Быть справедливым не так просто. Государственному (муниципальному) служащему требуется затратить много усилий, чтобы досконально исследовать ту или иную ситуацию, объективные обстоятельства. Оценить по шаблону, по совету начальства – гораздо легче. Но именно профессиональная справедливость, профессиональная совесть и побуждает государственного (муниципального) служащего быть справедливым, не поддаваться давлению "свыше".</a:t>
            </a:r>
          </a:p>
          <a:p>
            <a:pPr algn="just"/>
            <a:endParaRPr lang="ru-RU" sz="2200" dirty="0"/>
          </a:p>
          <a:p>
            <a:pPr algn="just"/>
            <a:r>
              <a:rPr lang="ru-RU" sz="2200" dirty="0"/>
              <a:t>Справедливость, конечно, важна и в отношениях с коллегами. Двойные, тройные стандарты в оценках "своих" и "чужих", удобных и неудобных разрушают и моральное сознание самого специалиста, и морально-психологический климат коллектива. Так как общение с конкретным человеком составляет большую часть рабочего времени основного числа государственных (муниципальных) служащих, можно с полной уверенностью говорить о таком понятии профессиональной нравственности, как "профессиональный такт".</a:t>
            </a:r>
          </a:p>
        </p:txBody>
      </p:sp>
    </p:spTree>
    <p:extLst>
      <p:ext uri="{BB962C8B-B14F-4D97-AF65-F5344CB8AC3E}">
        <p14:creationId xmlns:p14="http://schemas.microsoft.com/office/powerpoint/2010/main" val="2971958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014" y="260132"/>
            <a:ext cx="11194183" cy="5632312"/>
          </a:xfrm>
          <a:prstGeom prst="rect">
            <a:avLst/>
          </a:prstGeom>
        </p:spPr>
        <p:txBody>
          <a:bodyPr wrap="square">
            <a:spAutoFit/>
          </a:bodyPr>
          <a:lstStyle/>
          <a:p>
            <a:pPr marL="342900" indent="-342900" algn="just">
              <a:buFont typeface="Wingdings" panose="05000000000000000000" pitchFamily="2" charset="2"/>
              <a:buChar char="ü"/>
            </a:pPr>
            <a:r>
              <a:rPr lang="ru-RU" sz="2400" dirty="0"/>
              <a:t>Особенно стоит выделить </a:t>
            </a:r>
            <a:r>
              <a:rPr lang="ru-RU" sz="2400" b="1" dirty="0"/>
              <a:t>основные принципы профессиональной этики государственного (муниципального) служащего.</a:t>
            </a:r>
            <a:endParaRPr lang="ru-RU" sz="2400" dirty="0"/>
          </a:p>
          <a:p>
            <a:pPr algn="just"/>
            <a:r>
              <a:rPr lang="ru-RU" sz="2400" dirty="0"/>
              <a:t>    Прежде всего, исходным для профессиональной этики государственного (муниципального) служащего является </a:t>
            </a:r>
            <a:r>
              <a:rPr lang="ru-RU" sz="2400" b="1" i="1" dirty="0"/>
              <a:t>принцип гуманизма</a:t>
            </a:r>
            <a:r>
              <a:rPr lang="ru-RU" sz="2400" dirty="0"/>
              <a:t>, т.е. уважительного отношения к каждой человеческой личности, понимания ее неповторимости, самодостаточной ценности. Принцип гуманизма противостоит чисто утилитарному отношению к личности, рассмотрению ее главным образом как средства достижения каких-то иных, пусть и достаточно важных целей.</a:t>
            </a:r>
          </a:p>
          <a:p>
            <a:pPr marL="342900" indent="-342900" algn="just">
              <a:buFont typeface="Wingdings" panose="05000000000000000000" pitchFamily="2" charset="2"/>
              <a:buChar char="ü"/>
            </a:pPr>
            <a:endParaRPr lang="ru-RU" sz="2400" dirty="0"/>
          </a:p>
          <a:p>
            <a:pPr marL="342900" indent="-342900" algn="just">
              <a:buFont typeface="Wingdings" panose="05000000000000000000" pitchFamily="2" charset="2"/>
              <a:buChar char="ü"/>
            </a:pPr>
            <a:r>
              <a:rPr lang="ru-RU" sz="2400" dirty="0"/>
              <a:t> С принципом гуманизма пересекается </a:t>
            </a:r>
            <a:r>
              <a:rPr lang="ru-RU" sz="2400" b="1" i="1" dirty="0"/>
              <a:t>принцип оптимизма</a:t>
            </a:r>
            <a:r>
              <a:rPr lang="ru-RU" sz="2400" b="1" dirty="0"/>
              <a:t> </a:t>
            </a:r>
            <a:r>
              <a:rPr lang="ru-RU" sz="2400" dirty="0"/>
              <a:t>(профессионального). Так, государственному (муниципальному) служащему непросто выполнять свои обязанности без веры в то, что его усилия, его труд, как принимаемые, так и выполняемые им решения способствуют развитию государства, укреплению принципов демократии, законности и правопорядка. Эта вера возвышает и помогает развить доброе начало в человеке.</a:t>
            </a:r>
          </a:p>
        </p:txBody>
      </p:sp>
    </p:spTree>
    <p:extLst>
      <p:ext uri="{BB962C8B-B14F-4D97-AF65-F5344CB8AC3E}">
        <p14:creationId xmlns:p14="http://schemas.microsoft.com/office/powerpoint/2010/main" val="895848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7279" y="532404"/>
            <a:ext cx="10097036" cy="5632311"/>
          </a:xfrm>
          <a:prstGeom prst="rect">
            <a:avLst/>
          </a:prstGeom>
        </p:spPr>
        <p:txBody>
          <a:bodyPr wrap="square">
            <a:spAutoFit/>
          </a:bodyPr>
          <a:lstStyle/>
          <a:p>
            <a:pPr marL="342900" indent="-342900" algn="just">
              <a:buFont typeface="Wingdings" panose="05000000000000000000" pitchFamily="2" charset="2"/>
              <a:buChar char="ü"/>
            </a:pPr>
            <a:r>
              <a:rPr lang="ru-RU" sz="2400" dirty="0"/>
              <a:t>Любая деятельность, особенно та, которая непосредственно направлена на человека, должна быть  одухотворена высокой идеей. Поэтому профессиональная этика государственного (муниципального) служащего должна включать в себя </a:t>
            </a:r>
            <a:r>
              <a:rPr lang="ru-RU" sz="2400" b="1" i="1" dirty="0"/>
              <a:t>принцип патриотизма</a:t>
            </a:r>
            <a:r>
              <a:rPr lang="ru-RU" sz="2400" i="1" dirty="0"/>
              <a:t>.</a:t>
            </a:r>
            <a:r>
              <a:rPr lang="ru-RU" sz="2400" dirty="0"/>
              <a:t> Очевидно, что любовь к Родине не может сочетаться с пренебрежительным отношением к другим странам, другим народам. Истинный патриотизм включает в себя конструктивное отношение к достижениям других народов.</a:t>
            </a:r>
          </a:p>
          <a:p>
            <a:pPr marL="342900" indent="-342900" algn="just">
              <a:buFont typeface="Wingdings" panose="05000000000000000000" pitchFamily="2" charset="2"/>
              <a:buChar char="ü"/>
            </a:pPr>
            <a:r>
              <a:rPr lang="ru-RU" sz="2400" dirty="0"/>
              <a:t>Основу этикета государственного (муниципального) служащего составляют </a:t>
            </a:r>
            <a:r>
              <a:rPr lang="ru-RU" sz="2400" b="1" dirty="0"/>
              <a:t>общие принципы современного делового этикета. </a:t>
            </a:r>
          </a:p>
          <a:p>
            <a:pPr algn="just"/>
            <a:r>
              <a:rPr lang="ru-RU" sz="2400" b="1" dirty="0"/>
              <a:t>    </a:t>
            </a:r>
            <a:r>
              <a:rPr lang="ru-RU" sz="2400" dirty="0"/>
              <a:t>Это принципы:</a:t>
            </a:r>
          </a:p>
          <a:p>
            <a:pPr marL="342900" indent="-342900" algn="just">
              <a:buFont typeface="Wingdings" panose="05000000000000000000" pitchFamily="2" charset="2"/>
              <a:buChar char="ü"/>
            </a:pPr>
            <a:r>
              <a:rPr lang="ru-RU" sz="2400" dirty="0"/>
              <a:t>– </a:t>
            </a:r>
            <a:r>
              <a:rPr lang="ru-RU" sz="2400" b="1" dirty="0"/>
              <a:t>гуманизма,</a:t>
            </a:r>
          </a:p>
          <a:p>
            <a:pPr marL="342900" indent="-342900" algn="just">
              <a:buFont typeface="Wingdings" panose="05000000000000000000" pitchFamily="2" charset="2"/>
              <a:buChar char="ü"/>
            </a:pPr>
            <a:r>
              <a:rPr lang="ru-RU" sz="2400" b="1" dirty="0"/>
              <a:t>– целесообразности действий,</a:t>
            </a:r>
          </a:p>
          <a:p>
            <a:pPr marL="342900" indent="-342900" algn="just">
              <a:buFont typeface="Wingdings" panose="05000000000000000000" pitchFamily="2" charset="2"/>
              <a:buChar char="ü"/>
            </a:pPr>
            <a:r>
              <a:rPr lang="ru-RU" sz="2400" b="1" dirty="0"/>
              <a:t>– эстетической привлекательности </a:t>
            </a:r>
            <a:r>
              <a:rPr lang="ru-RU" sz="2400" dirty="0"/>
              <a:t>поведения и уважения к традициям своей страны и стран, с представителями которых государственным служащим приходится вступать в деловые контакты и др.</a:t>
            </a:r>
          </a:p>
        </p:txBody>
      </p:sp>
    </p:spTree>
    <p:extLst>
      <p:ext uri="{BB962C8B-B14F-4D97-AF65-F5344CB8AC3E}">
        <p14:creationId xmlns:p14="http://schemas.microsoft.com/office/powerpoint/2010/main" val="1310961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37127" y="873797"/>
            <a:ext cx="10509160" cy="3477875"/>
          </a:xfrm>
          <a:prstGeom prst="rect">
            <a:avLst/>
          </a:prstGeom>
        </p:spPr>
        <p:txBody>
          <a:bodyPr wrap="square">
            <a:spAutoFit/>
          </a:bodyPr>
          <a:lstStyle/>
          <a:p>
            <a:r>
              <a:rPr lang="ru-RU" sz="2000" dirty="0"/>
              <a:t>В рассматриваемом контексте </a:t>
            </a:r>
            <a:r>
              <a:rPr lang="ru-RU" sz="2000" b="1" i="1" dirty="0"/>
              <a:t>принцип гуманизма</a:t>
            </a:r>
            <a:r>
              <a:rPr lang="ru-RU" sz="2000" b="1" dirty="0"/>
              <a:t> </a:t>
            </a:r>
            <a:r>
              <a:rPr lang="ru-RU" sz="2000" dirty="0"/>
              <a:t>закрепляет нравственную основу делового этикета. Он конкретизируется в требованиях, обращенных к культуре взаимоотношений и включающих вежливость во всем многообразии ее оттенков: корректность, учтивость, любезность, деликатность, тактичность, скромность, точность. Кредо принципа гуманизма: добрые отношения являются залогом плодотворного сотрудничества, они выступают одним из наиболее действенных </a:t>
            </a:r>
            <a:r>
              <a:rPr lang="ru-RU" sz="2000" dirty="0" err="1"/>
              <a:t>мотиваторов</a:t>
            </a:r>
            <a:r>
              <a:rPr lang="ru-RU" sz="2000" dirty="0"/>
              <a:t> трудовой деятельности, неотъемлемой частью организационной культуры.</a:t>
            </a:r>
          </a:p>
          <a:p>
            <a:r>
              <a:rPr lang="ru-RU" sz="2000" dirty="0"/>
              <a:t>В каждой конкретной ситуации мы выбираем соответствующую данной ситуации форму вежливости, а именно корректную вежливость, которая позволяет, не нарушая этикета, дать понять человеку наше отношение к его поступку. Корректность позволяет сторонам сохранить чувство собственного достоинства и не унизить другого.</a:t>
            </a:r>
          </a:p>
        </p:txBody>
      </p:sp>
    </p:spTree>
    <p:extLst>
      <p:ext uri="{BB962C8B-B14F-4D97-AF65-F5344CB8AC3E}">
        <p14:creationId xmlns:p14="http://schemas.microsoft.com/office/powerpoint/2010/main" val="4185247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2021" y="701566"/>
            <a:ext cx="11516710" cy="5632311"/>
          </a:xfrm>
          <a:prstGeom prst="rect">
            <a:avLst/>
          </a:prstGeom>
        </p:spPr>
        <p:txBody>
          <a:bodyPr wrap="square">
            <a:spAutoFit/>
          </a:bodyPr>
          <a:lstStyle/>
          <a:p>
            <a:pPr marL="342900" indent="-342900" algn="just">
              <a:buFont typeface="Wingdings" panose="05000000000000000000" pitchFamily="2" charset="2"/>
              <a:buChar char="ü"/>
            </a:pPr>
            <a:r>
              <a:rPr lang="ru-RU" sz="2400" b="1" i="1" dirty="0"/>
              <a:t>Другая форма вежливости – учтивость, почтительная вежливость</a:t>
            </a:r>
            <a:r>
              <a:rPr lang="ru-RU" sz="2400" dirty="0"/>
              <a:t>. В служебных отношениях почтительная форма вежливости служит надежным способом защитить и достоинство подчиненного, и авторитет руководителя, соблюдая служебную иерархию, оказать уважение начальнику без тени услужливости и унижения и "почтить" вниманием подчиненного без высокомерия и чванства. Учтивость не имеет ничего общего с услужливостью и подобострастием в чиновной среде.</a:t>
            </a:r>
          </a:p>
          <a:p>
            <a:pPr marL="342900" indent="-342900" algn="just">
              <a:buFont typeface="Wingdings" panose="05000000000000000000" pitchFamily="2" charset="2"/>
              <a:buChar char="ü"/>
            </a:pPr>
            <a:r>
              <a:rPr lang="ru-RU" sz="2400" b="1" i="1" dirty="0"/>
              <a:t>Яркое проявление гармонии внутренней и внешней культуры человека </a:t>
            </a:r>
            <a:r>
              <a:rPr lang="ru-RU" sz="2400" dirty="0"/>
              <a:t>– деликатность, свойство действительно воспитанных, интеллигентных людей, высшее выражение доброжелательности, предупредительности и приветливости.</a:t>
            </a:r>
          </a:p>
          <a:p>
            <a:pPr marL="342900" indent="-342900" algn="just">
              <a:buFont typeface="Wingdings" panose="05000000000000000000" pitchFamily="2" charset="2"/>
              <a:buChar char="ü"/>
            </a:pPr>
            <a:r>
              <a:rPr lang="ru-RU" sz="2400" b="1" i="1" dirty="0"/>
              <a:t>Вежливость в служебных отношениях </a:t>
            </a:r>
            <a:r>
              <a:rPr lang="ru-RU" sz="2400" dirty="0"/>
              <a:t>не самоцель, а средство создания и сохранения в коллективе здорового морально-психологического климата, а у каждого сотрудника – чувства психологического контроля и защищенности. Она помогает предупреждать возникающие недоразумения и делать общение более приятным.</a:t>
            </a:r>
          </a:p>
        </p:txBody>
      </p:sp>
    </p:spTree>
    <p:extLst>
      <p:ext uri="{BB962C8B-B14F-4D97-AF65-F5344CB8AC3E}">
        <p14:creationId xmlns:p14="http://schemas.microsoft.com/office/powerpoint/2010/main" val="81943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8490" y="803066"/>
            <a:ext cx="10341735" cy="4893647"/>
          </a:xfrm>
          <a:prstGeom prst="rect">
            <a:avLst/>
          </a:prstGeom>
        </p:spPr>
        <p:txBody>
          <a:bodyPr wrap="square">
            <a:spAutoFit/>
          </a:bodyPr>
          <a:lstStyle/>
          <a:p>
            <a:pPr algn="just"/>
            <a:r>
              <a:rPr lang="ru-RU" sz="2400" dirty="0"/>
              <a:t>Вежливости всегда сопутствует тактичность – то чувство меры, которое позволяет человеку точно улавливать границу между тем, что можно и чего нельзя. Она помогает предупредить ситуацию, вызывающую неловкость, а если она все- таки возникает – не заметить се. Тактичный руководитель не станет "распекать" подчиненного за совершенную им ошибку в присутствии посторонних лиц. </a:t>
            </a:r>
          </a:p>
          <a:p>
            <a:pPr algn="just"/>
            <a:r>
              <a:rPr lang="ru-RU" sz="2400" dirty="0"/>
              <a:t>Тактичный человек не станет бесцеремонно делать замечания новому или более молодому сотруднику, не позволит себе безапелляционных высказываний, увидев на лице сослуживца тень озабоченности или огорчения, не будет назойливо допытываться о причинах его состояния. Он не будет давать непрошенные советы, вмешиваться в личные дела и распространять информацию личного характера, полученную в конфиденциальном порядке.</a:t>
            </a:r>
          </a:p>
        </p:txBody>
      </p:sp>
    </p:spTree>
    <p:extLst>
      <p:ext uri="{BB962C8B-B14F-4D97-AF65-F5344CB8AC3E}">
        <p14:creationId xmlns:p14="http://schemas.microsoft.com/office/powerpoint/2010/main" val="3686964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014" y="244366"/>
            <a:ext cx="11181304" cy="6001643"/>
          </a:xfrm>
          <a:prstGeom prst="rect">
            <a:avLst/>
          </a:prstGeom>
        </p:spPr>
        <p:txBody>
          <a:bodyPr wrap="square">
            <a:spAutoFit/>
          </a:bodyPr>
          <a:lstStyle/>
          <a:p>
            <a:pPr marL="342900" indent="-342900" algn="just">
              <a:buFont typeface="Wingdings" panose="05000000000000000000" pitchFamily="2" charset="2"/>
              <a:buChar char="ü"/>
            </a:pPr>
            <a:r>
              <a:rPr lang="ru-RU" sz="2400" dirty="0"/>
              <a:t>    Одно из требований служебного этикета – скромность. В. Даль определяет скромного человека прежде всего как умеренного в своих требованиях, невзыскательного для себя, не ставящего свою личность наперед, приличного, тихого в обращении, противопоставляя этим качествам самоуверенность, самонадеянность, </a:t>
            </a:r>
            <a:r>
              <a:rPr lang="ru-RU" sz="2400" dirty="0" err="1"/>
              <a:t>самолюбивость</a:t>
            </a:r>
            <a:r>
              <a:rPr lang="ru-RU" sz="2400" dirty="0"/>
              <a:t>, заносчивость, наглость, нахальство. К сожалению, это понятие в общественном сознании в значительной мере девальвировалось, утратив свой первоначальный смысл, и стало нередко ассоциироваться с неуверенностью, робостью, застенчивостью и посредственностью, с которыми, как полагают, не проживешь.</a:t>
            </a:r>
          </a:p>
          <a:p>
            <a:pPr marL="342900" indent="-342900" algn="just">
              <a:buFont typeface="Wingdings" panose="05000000000000000000" pitchFamily="2" charset="2"/>
              <a:buChar char="ü"/>
            </a:pPr>
            <a:r>
              <a:rPr lang="ru-RU" sz="2400" dirty="0"/>
              <a:t>   Таким образом, принцип гуманизма как важнейший принцип современного этикета, конкретизированный в требованиях вежливости, скромности, точности, имеет глубокую нравственную основу. Вытекающие из него конкретные правила поведения выступают внешним проявлением уважения к человеку. В противном случае никакие изысканные манеры, никакая утонченная речь не способны скрыть отсутствия подлинной культуры, ущербности воспитания. А неуважение к другим людям – признак отсутствия самоуважения.</a:t>
            </a:r>
          </a:p>
        </p:txBody>
      </p:sp>
    </p:spTree>
    <p:extLst>
      <p:ext uri="{BB962C8B-B14F-4D97-AF65-F5344CB8AC3E}">
        <p14:creationId xmlns:p14="http://schemas.microsoft.com/office/powerpoint/2010/main" val="21959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1338" y="1560786"/>
            <a:ext cx="10342179" cy="3046988"/>
          </a:xfrm>
          <a:prstGeom prst="rect">
            <a:avLst/>
          </a:prstGeom>
        </p:spPr>
        <p:txBody>
          <a:bodyPr wrap="square">
            <a:spAutoFit/>
          </a:bodyPr>
          <a:lstStyle/>
          <a:p>
            <a:pPr algn="just"/>
            <a:r>
              <a:rPr lang="ru-RU" sz="2400" b="1" dirty="0"/>
              <a:t>ПРИНЦИП ГУМАНИЗМА </a:t>
            </a:r>
            <a:r>
              <a:rPr lang="ru-RU" sz="2400" dirty="0"/>
              <a:t>– основополагающий, но не единственный принцип, лежащий в основе этикета государственного (муниципального) служащего. Нестандартные служебные и жизненные ситуации постоянно ставят человека перед проблемой выбора модели поведения, опираясь лишь на здравый смысл. </a:t>
            </a:r>
          </a:p>
          <a:p>
            <a:pPr algn="just"/>
            <a:r>
              <a:rPr lang="ru-RU" sz="2400" b="1" i="1" dirty="0"/>
              <a:t>Принцип целесообразности действий </a:t>
            </a:r>
            <a:r>
              <a:rPr lang="ru-RU" sz="2400" i="1" dirty="0"/>
              <a:t>–</a:t>
            </a:r>
            <a:r>
              <a:rPr lang="ru-RU" sz="2400" dirty="0"/>
              <a:t> вот то, что во многом определяет поведение государственного (муниципального) служащего во взаимоотношениях с окружающими в служебной ситуации.</a:t>
            </a:r>
          </a:p>
        </p:txBody>
      </p:sp>
    </p:spTree>
    <p:extLst>
      <p:ext uri="{BB962C8B-B14F-4D97-AF65-F5344CB8AC3E}">
        <p14:creationId xmlns:p14="http://schemas.microsoft.com/office/powerpoint/2010/main" val="2073996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1566" y="630621"/>
            <a:ext cx="10878205" cy="3785652"/>
          </a:xfrm>
          <a:prstGeom prst="rect">
            <a:avLst/>
          </a:prstGeom>
        </p:spPr>
        <p:txBody>
          <a:bodyPr wrap="square">
            <a:spAutoFit/>
          </a:bodyPr>
          <a:lstStyle/>
          <a:p>
            <a:pPr algn="just"/>
            <a:r>
              <a:rPr lang="ru-RU" sz="2400" dirty="0"/>
              <a:t>Следующий принцип, на котором основываются требования современного делового этикета, – </a:t>
            </a:r>
            <a:r>
              <a:rPr lang="ru-RU" sz="2400" b="1" i="1" dirty="0"/>
              <a:t>принцип эстетической привлекательности поведения и внешнего облика работника учреждения</a:t>
            </a:r>
            <a:r>
              <a:rPr lang="ru-RU" sz="2400" i="1" dirty="0"/>
              <a:t>.</a:t>
            </a:r>
            <a:r>
              <a:rPr lang="ru-RU" sz="2400" dirty="0"/>
              <a:t> Неопрятно одетый, размахивающий руками и постоянно гримасничающий или угрюмо насупленный, в азарте спора загоняющий вас в угол или небрежно, не глядя на вас, протягивающий для приветствия высокомерно повернутую ладонью вниз руку, громко разговаривающий и шумно борющийся со своим насморком человек вряд ли вызовет симпатию и доставит удовольствие от общения с ним. Некрасивое, лишенное изящества и привлекательности поведение оскорбляет эстетические чувства окружающих и воспринимается как проявление неуважения к ним.</a:t>
            </a:r>
          </a:p>
        </p:txBody>
      </p:sp>
    </p:spTree>
    <p:extLst>
      <p:ext uri="{BB962C8B-B14F-4D97-AF65-F5344CB8AC3E}">
        <p14:creationId xmlns:p14="http://schemas.microsoft.com/office/powerpoint/2010/main" val="2917897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4095" y="474345"/>
            <a:ext cx="10637949" cy="5170646"/>
          </a:xfrm>
          <a:prstGeom prst="rect">
            <a:avLst/>
          </a:prstGeom>
        </p:spPr>
        <p:txBody>
          <a:bodyPr wrap="square">
            <a:spAutoFit/>
          </a:bodyPr>
          <a:lstStyle/>
          <a:p>
            <a:pPr algn="just"/>
            <a:r>
              <a:rPr lang="ru-RU" sz="2200" dirty="0"/>
              <a:t>         У каждого народа есть свои, веками складывающиеся, обычаи и традиции. Уважение к этим традициям и следование им – еще один принцип современного делового этикета. Сегодня, в связи с активным расширением международных связей на всех уровнях, этот принцип приобретает особую актуальность, становится гарантом взаимопонимания между представителями разных культур. </a:t>
            </a:r>
          </a:p>
          <a:p>
            <a:pPr algn="just"/>
            <a:r>
              <a:rPr lang="ru-RU" sz="2200" dirty="0"/>
              <a:t>          Следование этому принципу избавляет государственного (муниципального) служащего от неприятных минут неловкости, вызванной незнанием особенностей национального этикета страны, которую вы посетили или с представителем которой вам пришлось вступить в деловое общение. </a:t>
            </a:r>
          </a:p>
          <a:p>
            <a:pPr algn="just"/>
            <a:r>
              <a:rPr lang="ru-RU" sz="2200" dirty="0"/>
              <a:t>         Даже самые лучшие побуждения и галантные манеры не защитят вас от осуждения, если вы, например, в Китае захотите поцеловать руку девушке, при встрече с японским коллегой примете от него визитную карточку левой рукой, попытаетесь преподнести подарок – от чистого сердца – американскому государственному служащему, или, беседуя с коллегой из мусульманского региона, будете упорно смотреть ему в глаза.</a:t>
            </a:r>
          </a:p>
        </p:txBody>
      </p:sp>
    </p:spTree>
    <p:extLst>
      <p:ext uri="{BB962C8B-B14F-4D97-AF65-F5344CB8AC3E}">
        <p14:creationId xmlns:p14="http://schemas.microsoft.com/office/powerpoint/2010/main" val="1548499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5915" y="335846"/>
            <a:ext cx="10032643" cy="5016758"/>
          </a:xfrm>
          <a:prstGeom prst="rect">
            <a:avLst/>
          </a:prstGeom>
        </p:spPr>
        <p:txBody>
          <a:bodyPr wrap="square">
            <a:spAutoFit/>
          </a:bodyPr>
          <a:lstStyle/>
          <a:p>
            <a:pPr marL="342900" indent="-342900" algn="just">
              <a:buFont typeface="Wingdings" panose="05000000000000000000" pitchFamily="2" charset="2"/>
              <a:buChar char="ü"/>
            </a:pPr>
            <a:r>
              <a:rPr lang="ru-RU" sz="2000" dirty="0"/>
              <a:t>             Один из важных и могущественных принципов современного служебного этикета, ломающий стереотипы общепринятых представлений о правилах хорошего тона, – принцип субординации, диктующий внешний рисунок поведения служащих во многих ситуациях делового общения. Сама природа управления персоналом на государственной (муниципальной) службе диктует необходимость и целесообразность строгой субординации трудовых отношений: "сверху вниз" и "снизу вверх" (между руководителями и подчиненными) и "по горизонтали" (между сотрудниками одного должностного статуса).</a:t>
            </a:r>
          </a:p>
          <a:p>
            <a:pPr marL="342900" indent="-342900" algn="just">
              <a:buFont typeface="Wingdings" panose="05000000000000000000" pitchFamily="2" charset="2"/>
              <a:buChar char="ü"/>
            </a:pPr>
            <a:r>
              <a:rPr lang="ru-RU" sz="2000" dirty="0"/>
              <a:t>               В последнее время в практику служебных (трудовых) отношений на государственной (муниципальной) службе все активнее начинает входить новый стиль управления персоналом, который называют </a:t>
            </a:r>
            <a:r>
              <a:rPr lang="ru-RU" sz="2000" b="1" dirty="0" err="1"/>
              <a:t>партиципативным</a:t>
            </a:r>
            <a:r>
              <a:rPr lang="ru-RU" sz="2000" b="1" dirty="0"/>
              <a:t> стилем</a:t>
            </a:r>
            <a:r>
              <a:rPr lang="ru-RU" sz="2000" dirty="0"/>
              <a:t>. Его отличительные черты – </a:t>
            </a:r>
            <a:r>
              <a:rPr lang="ru-RU" sz="2000" b="1" i="1" dirty="0">
                <a:effectLst>
                  <a:outerShdw blurRad="38100" dist="38100" dir="2700000" algn="tl">
                    <a:srgbClr val="000000">
                      <a:alpha val="43137"/>
                    </a:srgbClr>
                  </a:outerShdw>
                </a:effectLst>
              </a:rPr>
              <a:t>открытость, информированность, доверительность отношений, делегирование полномочий подчиненным и т.д</a:t>
            </a:r>
            <a:r>
              <a:rPr lang="ru-RU" sz="2000" dirty="0"/>
              <a:t>. Этот стиль, обращенный к сознанию и внутренним мотивам поведения человека, рассчитан на паритетные отношения руководителя и подчиненного, на их взаимную поддержку и социальные взаимоотношения.</a:t>
            </a:r>
          </a:p>
        </p:txBody>
      </p:sp>
    </p:spTree>
    <p:extLst>
      <p:ext uri="{BB962C8B-B14F-4D97-AF65-F5344CB8AC3E}">
        <p14:creationId xmlns:p14="http://schemas.microsoft.com/office/powerpoint/2010/main" val="2333662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3341" y="674278"/>
            <a:ext cx="9311425" cy="5262979"/>
          </a:xfrm>
          <a:prstGeom prst="rect">
            <a:avLst/>
          </a:prstGeom>
        </p:spPr>
        <p:txBody>
          <a:bodyPr wrap="square">
            <a:spAutoFit/>
          </a:bodyPr>
          <a:lstStyle/>
          <a:p>
            <a:pPr marL="342900" indent="-342900" algn="just">
              <a:buFont typeface="Wingdings" panose="05000000000000000000" pitchFamily="2" charset="2"/>
              <a:buChar char="ü"/>
            </a:pPr>
            <a:r>
              <a:rPr lang="ru-RU" sz="2400" dirty="0"/>
              <a:t>         Вместе с новым стилем управления в этике деловых отношений государственных (муниципальных) служащих утверждается </a:t>
            </a:r>
            <a:r>
              <a:rPr lang="ru-RU" sz="2400" i="1" dirty="0"/>
              <a:t>принцип паритетности</a:t>
            </a:r>
            <a:r>
              <a:rPr lang="ru-RU" sz="2400" dirty="0"/>
              <a:t>, мирно уживающийся с </a:t>
            </a:r>
            <a:r>
              <a:rPr lang="ru-RU" sz="2400" i="1" dirty="0"/>
              <a:t>принципом субординации.</a:t>
            </a:r>
            <a:r>
              <a:rPr lang="ru-RU" sz="2400" dirty="0"/>
              <a:t> Известно, что эффективность обсуждения деловых проблем возрастает тогда, когда в интересах дела все чувствуют себя равными в высказывании своей позиции, взглядов, аргументов, независимо от занимаемой должности, статуса, стажа работы, возраста и т.д.</a:t>
            </a:r>
          </a:p>
          <a:p>
            <a:pPr marL="342900" indent="-342900" algn="just">
              <a:buFont typeface="Wingdings" panose="05000000000000000000" pitchFamily="2" charset="2"/>
              <a:buChar char="ü"/>
            </a:pPr>
            <a:endParaRPr lang="ru-RU" sz="2400" dirty="0"/>
          </a:p>
          <a:p>
            <a:pPr marL="342900" indent="-342900" algn="just">
              <a:buFont typeface="Wingdings" panose="05000000000000000000" pitchFamily="2" charset="2"/>
              <a:buChar char="ü"/>
            </a:pPr>
            <a:r>
              <a:rPr lang="ru-RU" sz="2400" dirty="0"/>
              <a:t>           Знание основных принципов современного делового этикета позволяет человеку достаточно уверенно ориентироваться в любой нестандартной ситуации, не попадать впросак и не совершать ошибок, позволяющих окружающим усомниться в его воспитанности, что могло бы нанести серьезный урон его имиджу.</a:t>
            </a:r>
          </a:p>
        </p:txBody>
      </p:sp>
    </p:spTree>
    <p:extLst>
      <p:ext uri="{BB962C8B-B14F-4D97-AF65-F5344CB8AC3E}">
        <p14:creationId xmlns:p14="http://schemas.microsoft.com/office/powerpoint/2010/main" val="3229165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5169" y="490111"/>
            <a:ext cx="10586434" cy="5509200"/>
          </a:xfrm>
          <a:prstGeom prst="rect">
            <a:avLst/>
          </a:prstGeom>
        </p:spPr>
        <p:txBody>
          <a:bodyPr wrap="square">
            <a:spAutoFit/>
          </a:bodyPr>
          <a:lstStyle/>
          <a:p>
            <a:pPr marL="342900" indent="-342900" algn="just">
              <a:buFont typeface="Wingdings" panose="05000000000000000000" pitchFamily="2" charset="2"/>
              <a:buChar char="ü"/>
            </a:pPr>
            <a:r>
              <a:rPr lang="ru-RU" sz="2200" dirty="0"/>
              <a:t>           Интеллигентность государственных (муниципальных) служащих должна определяться не только уровнем образованности, но и соблюдением этических принципов законности, справедливости, гуманности, ответственности и беспристрастности. Также она должна сочетаться с умением облечь исповедуемые ими нравственные принципы в соответствующие формы внешнего поведения, основу которого составляют уважение к человеку и его достоинству, вежливость, тактичность, скромность, точность, эстетическая привлекательность поступков в сочетании с целесообразностью и здравым смыслом.</a:t>
            </a:r>
          </a:p>
          <a:p>
            <a:pPr marL="342900" indent="-342900" algn="just">
              <a:buFont typeface="Wingdings" panose="05000000000000000000" pitchFamily="2" charset="2"/>
              <a:buChar char="ü"/>
            </a:pPr>
            <a:endParaRPr lang="ru-RU" sz="2200" dirty="0"/>
          </a:p>
          <a:p>
            <a:pPr marL="342900" indent="-342900" algn="just">
              <a:buFont typeface="Wingdings" panose="05000000000000000000" pitchFamily="2" charset="2"/>
              <a:buChar char="ü"/>
            </a:pPr>
            <a:r>
              <a:rPr lang="ru-RU" sz="2200" dirty="0"/>
              <a:t>         Таким образом, в основе этики государственного и муниципального служащего должны лежать координация и гармонизация интересов. Уровень морального развития как отдельно взятой личности государственного (муниципального) служащего, так и государственной (муниципальной) службы в целом определяется ориентацией на гуманистические универсальные принципы справедливости: равенство человеческих прав и уважение человеческого достоинства, независимо от личных интересов и устремлений.</a:t>
            </a:r>
          </a:p>
        </p:txBody>
      </p:sp>
    </p:spTree>
    <p:extLst>
      <p:ext uri="{BB962C8B-B14F-4D97-AF65-F5344CB8AC3E}">
        <p14:creationId xmlns:p14="http://schemas.microsoft.com/office/powerpoint/2010/main" val="563203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8731" y="268014"/>
            <a:ext cx="10909072" cy="5847755"/>
          </a:xfrm>
          <a:prstGeom prst="rect">
            <a:avLst/>
          </a:prstGeom>
        </p:spPr>
        <p:txBody>
          <a:bodyPr wrap="square">
            <a:spAutoFit/>
          </a:bodyPr>
          <a:lstStyle/>
          <a:p>
            <a:pPr marL="342900" indent="-342900" algn="just">
              <a:buFont typeface="Wingdings" panose="05000000000000000000" pitchFamily="2" charset="2"/>
              <a:buChar char="ü"/>
            </a:pPr>
            <a:r>
              <a:rPr lang="ru-RU" sz="2200" dirty="0"/>
              <a:t>Основные принципы и правила поведения в рамках того или иного профессионального сообщества формулируются и фиксируются в </a:t>
            </a:r>
            <a:r>
              <a:rPr lang="ru-RU" sz="2200" b="1" i="1" dirty="0"/>
              <a:t>этических кодексах</a:t>
            </a:r>
            <a:r>
              <a:rPr lang="ru-RU" sz="2200" i="1" dirty="0"/>
              <a:t>.</a:t>
            </a:r>
            <a:r>
              <a:rPr lang="ru-RU" sz="2200" dirty="0"/>
              <a:t> Это могут быть стандарты, по которым живут отдельные фирмы (корпоративные кодексы), или правила, регулирующие отношения внутри целой отрасли (профессиональные кодексы).</a:t>
            </a:r>
          </a:p>
          <a:p>
            <a:pPr marL="342900" indent="-342900" algn="just">
              <a:buFont typeface="Wingdings" panose="05000000000000000000" pitchFamily="2" charset="2"/>
              <a:buChar char="ü"/>
            </a:pPr>
            <a:endParaRPr lang="ru-RU" sz="2200" dirty="0"/>
          </a:p>
          <a:p>
            <a:pPr marL="342900" indent="-342900" algn="just">
              <a:buFont typeface="Wingdings" panose="05000000000000000000" pitchFamily="2" charset="2"/>
              <a:buChar char="ü"/>
            </a:pPr>
            <a:r>
              <a:rPr lang="ru-RU" sz="2200" b="1" dirty="0"/>
              <a:t>Профессиональные этические кодексы </a:t>
            </a:r>
            <a:r>
              <a:rPr lang="ru-RU" sz="2200" dirty="0"/>
              <a:t>– утверждения о системе ценностей и нравственных устремлений людей, принадлежащих к определенной профессии, разработанные с целью предотвращения коррупции, а также для информирования общественности о нормах поведения для людей данной профессии.</a:t>
            </a:r>
          </a:p>
          <a:p>
            <a:pPr marL="342900" indent="-342900" algn="just">
              <a:buFont typeface="Wingdings" panose="05000000000000000000" pitchFamily="2" charset="2"/>
              <a:buChar char="ü"/>
            </a:pPr>
            <a:endParaRPr lang="ru-RU" sz="2200" dirty="0"/>
          </a:p>
          <a:p>
            <a:pPr marL="342900" indent="-342900" algn="just">
              <a:buFont typeface="Wingdings" panose="05000000000000000000" pitchFamily="2" charset="2"/>
              <a:buChar char="ü"/>
            </a:pPr>
            <a:r>
              <a:rPr lang="ru-RU" sz="2200" dirty="0"/>
              <a:t>Кодексы этики могут отражать как "дух демократии", так и "дух бюрократии", хотя чаще всего кажется, что они отражают именно бюрократический дух. Дух демократии предполагает ряд убеждений, согласно которым администратора, соблюдающего нормы этики, следует оценивать с помощью таких критериев, как поддержка существующего строя и его ценностей, проявление гражданственности, служение общественным интересам и содействие социальной справедливости.</a:t>
            </a:r>
          </a:p>
        </p:txBody>
      </p:sp>
    </p:spTree>
    <p:extLst>
      <p:ext uri="{BB962C8B-B14F-4D97-AF65-F5344CB8AC3E}">
        <p14:creationId xmlns:p14="http://schemas.microsoft.com/office/powerpoint/2010/main" val="3881953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3552" y="331077"/>
            <a:ext cx="11105917" cy="5324535"/>
          </a:xfrm>
          <a:prstGeom prst="rect">
            <a:avLst/>
          </a:prstGeom>
        </p:spPr>
        <p:txBody>
          <a:bodyPr wrap="square">
            <a:spAutoFit/>
          </a:bodyPr>
          <a:lstStyle/>
          <a:p>
            <a:pPr marL="342900" indent="-342900" algn="just">
              <a:buFont typeface="Wingdings" panose="05000000000000000000" pitchFamily="2" charset="2"/>
              <a:buChar char="ü"/>
            </a:pPr>
            <a:r>
              <a:rPr lang="ru-RU" sz="2000" dirty="0"/>
              <a:t>       Кодексы, основанные на этом принципе, призывают его сторонников ценить и осуществлять на деле служение обществу. Ценностные установки бюрократической этики предполагают, что государственные и муниципальные чиновники – лишь исполнители, обладающие правовыми полномочиями, основанными на идее рациональности. Их основная нравственная дилемма заключается в том, как лучше следовать правилам и нормам и обеспечивать их соблюдение. Этические кодексы основываются на этических принципах, которые в какой-то степени ограничивают максимальные этические принципы. Введение абстрактных положений о ценностях, миссии, целях и философии организации в корпоративные этические кодексы не исключают отношения к ним со стороны руководства компаний просто как к красивым словам, в то время как этические стандарты требований, предъявляемых обществом к организациям, как правило, очень высоки.</a:t>
            </a:r>
          </a:p>
          <a:p>
            <a:pPr marL="342900" indent="-342900" algn="just">
              <a:buFont typeface="Wingdings" panose="05000000000000000000" pitchFamily="2" charset="2"/>
              <a:buChar char="ü"/>
            </a:pPr>
            <a:r>
              <a:rPr lang="ru-RU" sz="2000" dirty="0"/>
              <a:t>       Необходимо четко поляризовать требования административных, уголовных кодексов, законов, нормативных документов к должностным обязанностям и поведению государственного служащего от общественных требований. </a:t>
            </a:r>
          </a:p>
          <a:p>
            <a:pPr marL="342900" indent="-342900" algn="just">
              <a:buFont typeface="Wingdings" panose="05000000000000000000" pitchFamily="2" charset="2"/>
              <a:buChar char="ü"/>
            </a:pPr>
            <a:r>
              <a:rPr lang="ru-RU" sz="2000" b="1" i="1" dirty="0"/>
              <a:t>        Этический кодекс не является административно-правовым документом</a:t>
            </a:r>
            <a:r>
              <a:rPr lang="ru-RU" sz="2000" b="1" dirty="0"/>
              <a:t>,</a:t>
            </a:r>
            <a:r>
              <a:rPr lang="ru-RU" sz="2000" dirty="0"/>
              <a:t> невыполнение его норм не влечет за собой какого-либо административного или, тем более, уголовного наказания государственного (муниципального) служащего.</a:t>
            </a:r>
          </a:p>
        </p:txBody>
      </p:sp>
    </p:spTree>
    <p:extLst>
      <p:ext uri="{BB962C8B-B14F-4D97-AF65-F5344CB8AC3E}">
        <p14:creationId xmlns:p14="http://schemas.microsoft.com/office/powerpoint/2010/main" val="3898354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9545" y="1860330"/>
            <a:ext cx="5689131" cy="3785652"/>
          </a:xfrm>
          <a:prstGeom prst="rect">
            <a:avLst/>
          </a:prstGeom>
        </p:spPr>
        <p:txBody>
          <a:bodyPr wrap="square">
            <a:spAutoFit/>
          </a:bodyPr>
          <a:lstStyle/>
          <a:p>
            <a:pPr algn="just"/>
            <a:r>
              <a:rPr lang="ru-RU" sz="2400" b="1" dirty="0"/>
              <a:t>Кодекс этики государственных и муниципальных служащих</a:t>
            </a:r>
            <a:r>
              <a:rPr lang="ru-RU" sz="2400" dirty="0"/>
              <a:t> – это система моральных норм, обязательств и требований добросовестного служебного поведения должностных лиц государственных органов, органов местного самоуправления, основанная на нравственных общепризнанных принципах и нормах российского общества и государства.</a:t>
            </a:r>
          </a:p>
        </p:txBody>
      </p:sp>
      <p:pic>
        <p:nvPicPr>
          <p:cNvPr id="4098" name="Picture 2" descr="https://mgu.novreg.ru/tinybrowser/fulls/images/korp_kultura/2019/05/slayd6.jpg"/>
          <p:cNvPicPr>
            <a:picLocks noChangeAspect="1" noChangeArrowheads="1"/>
          </p:cNvPicPr>
          <p:nvPr/>
        </p:nvPicPr>
        <p:blipFill rotWithShape="1">
          <a:blip r:embed="rId2">
            <a:extLst>
              <a:ext uri="{28A0092B-C50C-407E-A947-70E740481C1C}">
                <a14:useLocalDpi xmlns:a14="http://schemas.microsoft.com/office/drawing/2010/main" val="0"/>
              </a:ext>
            </a:extLst>
          </a:blip>
          <a:srcRect t="8516"/>
          <a:stretch/>
        </p:blipFill>
        <p:spPr bwMode="auto">
          <a:xfrm>
            <a:off x="6321203" y="764628"/>
            <a:ext cx="5665846" cy="35884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538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9772" y="212835"/>
            <a:ext cx="11505607" cy="5838108"/>
          </a:xfrm>
          <a:prstGeom prst="rect">
            <a:avLst/>
          </a:prstGeom>
        </p:spPr>
        <p:txBody>
          <a:bodyPr wrap="square">
            <a:spAutoFit/>
          </a:bodyPr>
          <a:lstStyle/>
          <a:p>
            <a:pPr algn="just"/>
            <a:r>
              <a:rPr lang="ru-RU" dirty="0"/>
              <a:t>В 2001 г. законопроект Кодекса поведения государственных служащих Российской Федерации был внесен на рассмотрение в Государственную Думу Федерального Собрания РФ. Это был нормативно-правовой, общетеоретический документ, сформулированный императивно, в юридических и абстрактно-специфических терминах, в то время как должен содержать в себе конкретные социально-духовные, нравственные принципы, образцы поведения людей, перечень и обоснование тех моральных норм, которые необходимы им на практике для того, чтобы в полной мере соответствовать своей профессии. В 2003 г. переработанный вариант этого Кодекса был отвергнут, а окончательный вариант </a:t>
            </a:r>
            <a:r>
              <a:rPr lang="ru-RU" i="1" dirty="0"/>
              <a:t>Типового кодекса этики и служебного поведения государственных служащих Российской Федерации и муниципальных служащих</a:t>
            </a:r>
            <a:r>
              <a:rPr lang="ru-RU" dirty="0"/>
              <a:t> был принят 23 декабря 2010 г. решением президиума Совета при Президенте РФ по противодействию коррупции. Этот Кодекс разработан в соответствии с положениями Конституции РФ, Международного кодекса поведения государственных должностных лиц (Резолюция 51/59 Генеральной Ассамблеи ООН от 12 декабря 1996 г.), Модельного кодекса поведения для государственных служащих (приложение к Рекомендации Комитета министров Совета Европы от 11 мая 2000 г. № К (2000) 10 о кодексах поведения для государственных служащих), Модельного закона "Об основах муниципальной службы" (принят на 19-м пленарном заседании Межпарламентской Ассамблеи государств – участников Содружества Независимых Государств (постановление от 26 марта 2002 г. № 19-10), федеральных законов № 273-ΦЗ, № 58-ФЗ; № 25-ФЗ, других федеральных законов, содержащих ограничения, запреты и обязанности для государственных служащих Российской Федерации и муниципальных служащих, Указа Президента РФ от 12 августа 2002 г. № 885 "Об утверждении общих принципов служебного поведения государственных служащих" и иных нормативных правовых актов Российской Федерации, а также основан на общепризнанных нравственных принципах и нормах российского общества и государства.</a:t>
            </a:r>
          </a:p>
        </p:txBody>
      </p:sp>
    </p:spTree>
    <p:extLst>
      <p:ext uri="{BB962C8B-B14F-4D97-AF65-F5344CB8AC3E}">
        <p14:creationId xmlns:p14="http://schemas.microsoft.com/office/powerpoint/2010/main" val="3167800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2379" y="457200"/>
            <a:ext cx="10833908" cy="4708981"/>
          </a:xfrm>
          <a:prstGeom prst="rect">
            <a:avLst/>
          </a:prstGeom>
        </p:spPr>
        <p:txBody>
          <a:bodyPr wrap="square">
            <a:spAutoFit/>
          </a:bodyPr>
          <a:lstStyle/>
          <a:p>
            <a:pPr algn="just"/>
            <a:r>
              <a:rPr lang="ru-RU" sz="2000" dirty="0"/>
              <a:t>В силу того, что в Типовом кодексе собраны воедино и систематизированы </a:t>
            </a:r>
            <a:r>
              <a:rPr lang="ru-RU" sz="2000" b="1" i="1" dirty="0"/>
              <a:t>общественные требования к нравственности государственного (муниципального) служащего</a:t>
            </a:r>
            <a:r>
              <a:rPr lang="ru-RU" sz="2000" dirty="0"/>
              <a:t>, он:</a:t>
            </a:r>
          </a:p>
          <a:p>
            <a:pPr indent="457200" algn="just"/>
            <a:r>
              <a:rPr lang="ru-RU" sz="2000" dirty="0"/>
              <a:t>1) служит основой для формирования содержания должной морали в сфере государственной (муниципальной) службы;</a:t>
            </a:r>
          </a:p>
          <a:p>
            <a:pPr indent="457200" algn="just"/>
            <a:r>
              <a:rPr lang="ru-RU" sz="2000" dirty="0"/>
              <a:t>2) призван помочь государственному (муниципальному) служащему правильно ориентироваться в сложных нравственных коллизиях, ситуациях, обусловленных спецификой его работы;</a:t>
            </a:r>
          </a:p>
          <a:p>
            <a:pPr indent="457200" algn="just"/>
            <a:r>
              <a:rPr lang="ru-RU" sz="2000" dirty="0"/>
              <a:t>3) является важным критерием для определения профессиональной пригодности человека к работе в сфере государственной (муниципальной) службы;</a:t>
            </a:r>
          </a:p>
          <a:p>
            <a:pPr indent="457200" algn="just"/>
            <a:r>
              <a:rPr lang="ru-RU" sz="2000" dirty="0"/>
              <a:t>4) выступает как инструмент общественного контроля над нравственностью государственного (муниципального) служащего.</a:t>
            </a:r>
          </a:p>
          <a:p>
            <a:pPr algn="just"/>
            <a:r>
              <a:rPr lang="ru-RU" sz="2000" dirty="0"/>
              <a:t>Этический кодекс государственных и муниципальных служащих призван, прежде всего, обеспечить единую нравственно-правовую основу для согласованных и эффективных действий всех государственных структур, содействовать укреплению авторитета государственной власти, доверия граждан к институтам государства.</a:t>
            </a:r>
          </a:p>
        </p:txBody>
      </p:sp>
    </p:spTree>
    <p:extLst>
      <p:ext uri="{BB962C8B-B14F-4D97-AF65-F5344CB8AC3E}">
        <p14:creationId xmlns:p14="http://schemas.microsoft.com/office/powerpoint/2010/main" val="2367061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8503" y="536028"/>
            <a:ext cx="10538028" cy="4708981"/>
          </a:xfrm>
          <a:prstGeom prst="rect">
            <a:avLst/>
          </a:prstGeom>
        </p:spPr>
        <p:txBody>
          <a:bodyPr wrap="square">
            <a:spAutoFit/>
          </a:bodyPr>
          <a:lstStyle/>
          <a:p>
            <a:pPr marL="342900" indent="-342900" algn="just">
              <a:buFont typeface="Wingdings" panose="05000000000000000000" pitchFamily="2" charset="2"/>
              <a:buChar char="ü"/>
            </a:pPr>
            <a:r>
              <a:rPr lang="ru-RU" sz="2000" dirty="0"/>
              <a:t>      Государственный (муниципальный) служащий объективно выступает одновременно как должностное лицо, занимающее определенное место в служебной иерархии, как общественный деятель, оказывающий влияние на развитие социальных и экономических процессов, как наемный работник, зачастую как руководитель персонала и работодатель, а также как частное лицо. Эти роли могут вступать в противоречие друг с другом, следствием чего являются </a:t>
            </a:r>
            <a:r>
              <a:rPr lang="ru-RU" sz="2000" b="1" i="1" dirty="0"/>
              <a:t>нравственные дилеммы и конфликты</a:t>
            </a:r>
            <a:r>
              <a:rPr lang="ru-RU" sz="2000" i="1" dirty="0"/>
              <a:t>,</a:t>
            </a:r>
            <a:r>
              <a:rPr lang="ru-RU" sz="2000" dirty="0"/>
              <a:t> которые не всегда имеют однозначное решение. Этический кодекс призван помочь государственному (муниципальному) служащему правильно разобраться в подобных ситуациях.</a:t>
            </a:r>
          </a:p>
          <a:p>
            <a:pPr marL="342900" indent="-342900" algn="just">
              <a:buFont typeface="Wingdings" panose="05000000000000000000" pitchFamily="2" charset="2"/>
              <a:buChar char="ü"/>
            </a:pPr>
            <a:r>
              <a:rPr lang="ru-RU" sz="2000" dirty="0"/>
              <a:t>       Гражданин, поступая на государственную (муниципальную) службу, добровольно ограничивает некоторые свои права, в частности, право на критику, предпринимательскую деятельность и др. Это обусловлено тем, что этические нормы государственного (муниципального) служащего являются более строгими, чем нравственные нормы граждан, не занятых в сфере государственной (муниципальной) службы. Чем выше статус государственного (муниципального) служащего, тем более жесткими становятся этические требования к его профессиональной деятельности.</a:t>
            </a:r>
          </a:p>
        </p:txBody>
      </p:sp>
    </p:spTree>
    <p:extLst>
      <p:ext uri="{BB962C8B-B14F-4D97-AF65-F5344CB8AC3E}">
        <p14:creationId xmlns:p14="http://schemas.microsoft.com/office/powerpoint/2010/main" val="1461371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8490" y="1095703"/>
            <a:ext cx="10426558" cy="4154984"/>
          </a:xfrm>
          <a:prstGeom prst="rect">
            <a:avLst/>
          </a:prstGeom>
        </p:spPr>
        <p:txBody>
          <a:bodyPr wrap="square">
            <a:spAutoFit/>
          </a:bodyPr>
          <a:lstStyle/>
          <a:p>
            <a:pPr algn="just"/>
            <a:r>
              <a:rPr lang="ru-RU" sz="2400" dirty="0"/>
              <a:t>Таким образом, </a:t>
            </a:r>
            <a:r>
              <a:rPr lang="ru-RU" sz="2400" b="1" dirty="0"/>
              <a:t>профессиональная этика государственного и муниципального служащего </a:t>
            </a:r>
            <a:r>
              <a:rPr lang="ru-RU" sz="2400" dirty="0"/>
              <a:t>– это наука о профессиональной морали; кодекс поведения, включающий этические принципы и нормы, моральные требования общества к нравственной сущности государственного и муниципального служащего, социальному назначению их служебной деятельности, характеру взаимоотношений с обществом, государством в процессе обеспечения их взаимодействия и защиты прав и законных интересов граждан; это система общих ценностей и правил, регулирующих взаимоотношения между руководителями и подчиненными, коллегами в процессе их совместной деятельности, направленной на создание благоприятного морально-психологического климата.</a:t>
            </a:r>
          </a:p>
        </p:txBody>
      </p:sp>
    </p:spTree>
    <p:extLst>
      <p:ext uri="{BB962C8B-B14F-4D97-AF65-F5344CB8AC3E}">
        <p14:creationId xmlns:p14="http://schemas.microsoft.com/office/powerpoint/2010/main" val="1296607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4855" y="410157"/>
            <a:ext cx="10328857" cy="4708981"/>
          </a:xfrm>
          <a:prstGeom prst="rect">
            <a:avLst/>
          </a:prstGeom>
        </p:spPr>
        <p:txBody>
          <a:bodyPr wrap="square">
            <a:spAutoFit/>
          </a:bodyPr>
          <a:lstStyle/>
          <a:p>
            <a:r>
              <a:rPr lang="ru-RU" sz="2000" b="1" dirty="0"/>
              <a:t>Моральные качества современною чиновника</a:t>
            </a:r>
            <a:r>
              <a:rPr lang="ru-RU" sz="2000" dirty="0"/>
              <a:t> характеризуют его как честного, вежливого, беспристрастного в выполнении своих обязательствах, справедливого, компетентного, способного к "командной" работе, склонного к нововведениям человека.</a:t>
            </a:r>
          </a:p>
          <a:p>
            <a:endParaRPr lang="ru-RU" sz="2000" b="1" dirty="0"/>
          </a:p>
          <a:p>
            <a:r>
              <a:rPr lang="ru-RU" sz="2000" b="1" dirty="0"/>
              <a:t>Принципы служебного поведения</a:t>
            </a:r>
            <a:r>
              <a:rPr lang="ru-RU" sz="2000" dirty="0"/>
              <a:t> включают принципы: </a:t>
            </a:r>
          </a:p>
          <a:p>
            <a:pPr marL="342900" indent="-342900">
              <a:buFont typeface="Courier New" pitchFamily="49" charset="0"/>
              <a:buChar char="o"/>
            </a:pPr>
            <a:r>
              <a:rPr lang="ru-RU" sz="2000" dirty="0"/>
              <a:t>общественного служения; </a:t>
            </a:r>
          </a:p>
          <a:p>
            <a:pPr marL="342900" indent="-342900">
              <a:buFont typeface="Courier New" pitchFamily="49" charset="0"/>
              <a:buChar char="o"/>
            </a:pPr>
            <a:r>
              <a:rPr lang="ru-RU" sz="2000" dirty="0"/>
              <a:t>законности; гуманизма; </a:t>
            </a:r>
          </a:p>
          <a:p>
            <a:pPr marL="342900" indent="-342900">
              <a:buFont typeface="Courier New" pitchFamily="49" charset="0"/>
              <a:buChar char="o"/>
            </a:pPr>
            <a:r>
              <a:rPr lang="ru-RU" sz="2000" dirty="0"/>
              <a:t>беспристрастности и независимости; </a:t>
            </a:r>
          </a:p>
          <a:p>
            <a:pPr marL="342900" indent="-342900">
              <a:buFont typeface="Courier New" pitchFamily="49" charset="0"/>
              <a:buChar char="o"/>
            </a:pPr>
            <a:r>
              <a:rPr lang="ru-RU" sz="2000" dirty="0"/>
              <a:t>ответственности; справедливости; </a:t>
            </a:r>
          </a:p>
          <a:p>
            <a:pPr marL="342900" indent="-342900">
              <a:buFont typeface="Courier New" pitchFamily="49" charset="0"/>
              <a:buChar char="o"/>
            </a:pPr>
            <a:r>
              <a:rPr lang="ru-RU" sz="2000" dirty="0"/>
              <a:t>политической нейтральности; лояльности; </a:t>
            </a:r>
          </a:p>
          <a:p>
            <a:pPr marL="342900" indent="-342900">
              <a:buFont typeface="Courier New" pitchFamily="49" charset="0"/>
              <a:buChar char="o"/>
            </a:pPr>
            <a:r>
              <a:rPr lang="ru-RU" sz="2000" dirty="0"/>
              <a:t>честности и неподкупности.</a:t>
            </a:r>
          </a:p>
          <a:p>
            <a:r>
              <a:rPr lang="ru-RU" sz="2000" b="1" dirty="0"/>
              <a:t>Профессиональный этикет на государственной и муниципальной службе </a:t>
            </a:r>
            <a:r>
              <a:rPr lang="ru-RU" sz="2000" dirty="0"/>
              <a:t>– совокупность специфических правил, регламентирующих служебное поведение государственных и муниципальных служащих, внешние проявления взаимоотношений между ними в процессе их профессиональной деятельности, во всем многообразии форм служебного общения.</a:t>
            </a:r>
          </a:p>
        </p:txBody>
      </p:sp>
    </p:spTree>
    <p:extLst>
      <p:ext uri="{BB962C8B-B14F-4D97-AF65-F5344CB8AC3E}">
        <p14:creationId xmlns:p14="http://schemas.microsoft.com/office/powerpoint/2010/main" val="1876586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7269" y="1095703"/>
            <a:ext cx="7965297" cy="3416320"/>
          </a:xfrm>
          <a:prstGeom prst="rect">
            <a:avLst/>
          </a:prstGeom>
          <a:noFill/>
        </p:spPr>
        <p:txBody>
          <a:bodyPr wrap="square" rtlCol="0">
            <a:spAutoFit/>
          </a:bodyPr>
          <a:lstStyle/>
          <a:p>
            <a:pPr algn="ctr"/>
            <a:r>
              <a:rPr lang="ru-RU" sz="3600" b="1" dirty="0">
                <a:latin typeface="Arial Black" panose="020B0A04020102020204" pitchFamily="34" charset="0"/>
              </a:rPr>
              <a:t>ФОРМИРОВАНИЕ И РАЗВИТИЕ АНТИКОРРУПЦИОННОЙ МОТИВАЦИИ В ПРОФЕССИОНАЛЬНОЙ ДЕЯТЕЛЬНОСТИ</a:t>
            </a:r>
          </a:p>
        </p:txBody>
      </p:sp>
    </p:spTree>
    <p:extLst>
      <p:ext uri="{BB962C8B-B14F-4D97-AF65-F5344CB8AC3E}">
        <p14:creationId xmlns:p14="http://schemas.microsoft.com/office/powerpoint/2010/main" val="3586457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4497" y="338960"/>
            <a:ext cx="10744200" cy="5262979"/>
          </a:xfrm>
          <a:prstGeom prst="rect">
            <a:avLst/>
          </a:prstGeom>
        </p:spPr>
        <p:txBody>
          <a:bodyPr wrap="square">
            <a:spAutoFit/>
          </a:bodyPr>
          <a:lstStyle/>
          <a:p>
            <a:pPr marL="342900" indent="-342900" algn="just">
              <a:buFont typeface="Wingdings" panose="05000000000000000000" pitchFamily="2" charset="2"/>
              <a:buChar char="Ø"/>
            </a:pPr>
            <a:r>
              <a:rPr lang="ru-RU" sz="2400" b="1" i="1" dirty="0"/>
              <a:t>         Мотивация деятельности государственного, муниципального служащего </a:t>
            </a:r>
            <a:r>
              <a:rPr lang="ru-RU" sz="2400" dirty="0"/>
              <a:t>— это совокупность потребностей индивида, которые, в свою очередь, стимулируют развитие государственного, муниципального образования. Механизм мотивирования труда работников, их трудовой активности предполагает взаимодействие внутренних и внешних побудителей к действию.</a:t>
            </a:r>
          </a:p>
          <a:p>
            <a:pPr marL="342900" indent="-342900" algn="just">
              <a:buFont typeface="Wingdings" panose="05000000000000000000" pitchFamily="2" charset="2"/>
              <a:buChar char="Ø"/>
            </a:pPr>
            <a:r>
              <a:rPr lang="ru-RU" sz="2400" dirty="0"/>
              <a:t>                     Потребность становится внутренним побудителем определенного типа трудового поведения в том случае, если она осознается работником в качестве интереса, т. е. предметно отражает потребность как стремление конкретным способом ее удовлетворить. В основе поведения человека, в том числе в сфере труда, значительное место занимают ценностные ориентации, под которыми в социологии понимаются устойчивые установки на те или иные социальные ценности. Потребности, интересы, ценностные ориентации являются внутренними регуляторами трудового поведения сотрудников.</a:t>
            </a:r>
          </a:p>
        </p:txBody>
      </p:sp>
    </p:spTree>
    <p:extLst>
      <p:ext uri="{BB962C8B-B14F-4D97-AF65-F5344CB8AC3E}">
        <p14:creationId xmlns:p14="http://schemas.microsoft.com/office/powerpoint/2010/main" val="1120466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0157" y="474345"/>
            <a:ext cx="10442545" cy="5509200"/>
          </a:xfrm>
          <a:prstGeom prst="rect">
            <a:avLst/>
          </a:prstGeom>
        </p:spPr>
        <p:txBody>
          <a:bodyPr wrap="square">
            <a:spAutoFit/>
          </a:bodyPr>
          <a:lstStyle/>
          <a:p>
            <a:pPr marL="342900" indent="-342900" algn="just">
              <a:buFont typeface="Wingdings" panose="05000000000000000000" pitchFamily="2" charset="2"/>
              <a:buChar char="Ø"/>
            </a:pPr>
            <a:r>
              <a:rPr lang="ru-RU" sz="2000" dirty="0"/>
              <a:t> </a:t>
            </a:r>
            <a:r>
              <a:rPr lang="ru-RU" sz="2200" dirty="0"/>
              <a:t>Система мотивации в государственных органах власти основывается в первую очередь на административно-командных стимулах. Деятельность государственных гражданских служащих строго регламентирована  и система мотивации представляет собой взаимодействие административных и трудовых норм. Как любые работники, чиновники при прохождении государственной службы стремятся достичь своих целей, что следует учитывать в формировании системы их трудовой мотивации. Сфера государственной службы включает ряд специфических особенностей:  </a:t>
            </a:r>
          </a:p>
          <a:p>
            <a:pPr marL="342900" indent="-342900" algn="just">
              <a:buFont typeface="Wingdings" panose="05000000000000000000" pitchFamily="2" charset="2"/>
              <a:buChar char="Ø"/>
            </a:pPr>
            <a:r>
              <a:rPr lang="ru-RU" sz="2200" dirty="0"/>
              <a:t> -   по своему содержанию трудовая деятельность госслужащих направлена на реализацию общенациональных интересов, т.е. государственный служащий реализует не свои собственные интересы, а интересы своего государства; </a:t>
            </a:r>
          </a:p>
          <a:p>
            <a:pPr marL="342900" indent="-342900" algn="just">
              <a:buFont typeface="Wingdings" panose="05000000000000000000" pitchFamily="2" charset="2"/>
              <a:buChar char="Ø"/>
            </a:pPr>
            <a:r>
              <a:rPr lang="ru-RU" sz="2200" dirty="0"/>
              <a:t>отмечается высокая степень ответственности должностных лиц не только за принимаемые решения, но и за их осуществление, результат и последствия;  </a:t>
            </a:r>
          </a:p>
          <a:p>
            <a:pPr marL="342900" indent="-342900" algn="just">
              <a:buFont typeface="Wingdings" panose="05000000000000000000" pitchFamily="2" charset="2"/>
              <a:buChar char="Ø"/>
            </a:pPr>
            <a:r>
              <a:rPr lang="ru-RU" sz="2200" dirty="0"/>
              <a:t> жесткая нормативная регламентация управления и трудовой дисциплины;</a:t>
            </a:r>
          </a:p>
          <a:p>
            <a:pPr marL="342900" indent="-342900" algn="just">
              <a:buFont typeface="Wingdings" panose="05000000000000000000" pitchFamily="2" charset="2"/>
              <a:buChar char="Ø"/>
            </a:pPr>
            <a:r>
              <a:rPr lang="ru-RU" sz="2200" dirty="0"/>
              <a:t>задействование интеллектуального, а также творческого потенциала для решения управленческих задач; </a:t>
            </a:r>
          </a:p>
        </p:txBody>
      </p:sp>
    </p:spTree>
    <p:extLst>
      <p:ext uri="{BB962C8B-B14F-4D97-AF65-F5344CB8AC3E}">
        <p14:creationId xmlns:p14="http://schemas.microsoft.com/office/powerpoint/2010/main" val="1320157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3911" y="425669"/>
            <a:ext cx="11083158" cy="5262979"/>
          </a:xfrm>
          <a:prstGeom prst="rect">
            <a:avLst/>
          </a:prstGeom>
        </p:spPr>
        <p:txBody>
          <a:bodyPr wrap="square">
            <a:spAutoFit/>
          </a:bodyPr>
          <a:lstStyle/>
          <a:p>
            <a:pPr indent="457200" algn="just"/>
            <a:r>
              <a:rPr lang="ru-RU" sz="2400" dirty="0"/>
              <a:t>-   все служащие непосредственно материальных ценностей не создают, но в то же время обеспечивают условия их нормального производства. Любой чиновник выступает как вспомогательный элемент для производства материальных благ; </a:t>
            </a:r>
          </a:p>
          <a:p>
            <a:pPr indent="457200" algn="just"/>
            <a:r>
              <a:rPr lang="ru-RU" sz="2400" dirty="0"/>
              <a:t>- предметом труда служащих, как правило, выступает информация, причем, она же  является и средством воздействия; </a:t>
            </a:r>
          </a:p>
          <a:p>
            <a:pPr indent="457200" algn="just"/>
            <a:r>
              <a:rPr lang="ru-RU" sz="2400" dirty="0"/>
              <a:t>- наличие полномочий - все служащие воздействуют на людей посредством исходящей от них информации, облеченной в форму актов, постановлений, приказов, обязательных для выполнения соответствующими группами частных лиц или организаций; </a:t>
            </a:r>
          </a:p>
          <a:p>
            <a:pPr indent="457200" algn="just"/>
            <a:r>
              <a:rPr lang="ru-RU" sz="2400" dirty="0"/>
              <a:t>- оплата деятельности, которую осуществляют служащие, осуществляется из бюджета; </a:t>
            </a:r>
          </a:p>
          <a:p>
            <a:pPr indent="457200" algn="just"/>
            <a:r>
              <a:rPr lang="ru-RU" sz="2400" dirty="0"/>
              <a:t>- государственный служащий выполняет свои функции на профессиональной, компетентной основе, а поэтому может занять должность только после соответствующей процедуры, подтверждающей его компетенцию. </a:t>
            </a:r>
          </a:p>
        </p:txBody>
      </p:sp>
    </p:spTree>
    <p:extLst>
      <p:ext uri="{BB962C8B-B14F-4D97-AF65-F5344CB8AC3E}">
        <p14:creationId xmlns:p14="http://schemas.microsoft.com/office/powerpoint/2010/main" val="3576282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2677" y="1489841"/>
            <a:ext cx="8024648" cy="3046988"/>
          </a:xfrm>
          <a:prstGeom prst="rect">
            <a:avLst/>
          </a:prstGeom>
        </p:spPr>
        <p:txBody>
          <a:bodyPr wrap="square">
            <a:spAutoFit/>
          </a:bodyPr>
          <a:lstStyle/>
          <a:p>
            <a:pPr algn="just"/>
            <a:r>
              <a:rPr lang="ru-RU" sz="2400" dirty="0"/>
              <a:t>     Однако уровень заработной платы государственных гражданских служащих значительно ниже, чем работников коммерческих структур, так как оплата труда госслужащих осуществляется из бюджета, а это накладывает существенные ограничения на ее размер. </a:t>
            </a:r>
          </a:p>
          <a:p>
            <a:pPr algn="just"/>
            <a:r>
              <a:rPr lang="ru-RU" sz="2400" dirty="0"/>
              <a:t>    Дополнительные социальные гарантии, к сожалению, не в полной мере могут компенсировать сложность и значимость деятельности чиновника.</a:t>
            </a:r>
          </a:p>
        </p:txBody>
      </p:sp>
    </p:spTree>
    <p:extLst>
      <p:ext uri="{BB962C8B-B14F-4D97-AF65-F5344CB8AC3E}">
        <p14:creationId xmlns:p14="http://schemas.microsoft.com/office/powerpoint/2010/main" val="11048579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0761" y="422622"/>
            <a:ext cx="11140225" cy="5940088"/>
          </a:xfrm>
          <a:prstGeom prst="rect">
            <a:avLst/>
          </a:prstGeom>
        </p:spPr>
        <p:txBody>
          <a:bodyPr wrap="square">
            <a:spAutoFit/>
          </a:bodyPr>
          <a:lstStyle/>
          <a:p>
            <a:pPr marL="342900" indent="-342900" algn="just">
              <a:buFont typeface="Wingdings" panose="05000000000000000000" pitchFamily="2" charset="2"/>
              <a:buChar char="Ø"/>
            </a:pPr>
            <a:r>
              <a:rPr lang="ru-RU" sz="2000" dirty="0"/>
              <a:t>Таким образом, мотивация служебной деятельности государственного служащего основана на должностном регламенте и построена на нескольких принципах: </a:t>
            </a:r>
          </a:p>
          <a:p>
            <a:pPr marL="342900" indent="-342900" algn="just">
              <a:buFont typeface="Wingdings" panose="05000000000000000000" pitchFamily="2" charset="2"/>
              <a:buChar char="Ø"/>
            </a:pPr>
            <a:r>
              <a:rPr lang="ru-RU" sz="2000" dirty="0"/>
              <a:t>-социальная ориентация, то есть исполнение не личных интересов и интересов коммерческих лиц, а интересов общества и воли государства; </a:t>
            </a:r>
          </a:p>
          <a:p>
            <a:pPr marL="342900" indent="-342900" algn="just">
              <a:buFont typeface="Wingdings" panose="05000000000000000000" pitchFamily="2" charset="2"/>
              <a:buChar char="Ø"/>
            </a:pPr>
            <a:r>
              <a:rPr lang="ru-RU" sz="2000" dirty="0"/>
              <a:t>- справедливость оплаты труда, то есть установлена единая система для всех госслужащих во всех государственных органах;  </a:t>
            </a:r>
          </a:p>
          <a:p>
            <a:pPr marL="342900" indent="-342900" algn="just">
              <a:buFont typeface="Wingdings" panose="05000000000000000000" pitchFamily="2" charset="2"/>
              <a:buChar char="Ø"/>
            </a:pPr>
            <a:r>
              <a:rPr lang="ru-RU" sz="2000" dirty="0"/>
              <a:t>оплата труда является основным материальным стимулом деятельности госслужащего. Денежное содержание госслужащих должно соотносится с уровнем заработной платы в коммерческом секторе на аналогичной позиции; </a:t>
            </a:r>
          </a:p>
          <a:p>
            <a:pPr marL="342900" indent="-342900" algn="just">
              <a:buFont typeface="Wingdings" panose="05000000000000000000" pitchFamily="2" charset="2"/>
              <a:buChar char="Ø"/>
            </a:pPr>
            <a:r>
              <a:rPr lang="ru-RU" sz="2000" dirty="0"/>
              <a:t>-государственному служащему должны быть обеспечены условия для карьерного роста; -необходимо увязывать размер оплаты труда с результативностью деятельности, что в российских реалиях пока плохо проработано; </a:t>
            </a:r>
          </a:p>
          <a:p>
            <a:pPr marL="342900" indent="-342900" algn="just">
              <a:buFont typeface="Wingdings" panose="05000000000000000000" pitchFamily="2" charset="2"/>
              <a:buChar char="Ø"/>
            </a:pPr>
            <a:r>
              <a:rPr lang="ru-RU" sz="2000" dirty="0"/>
              <a:t>-необходима компенсация ограничений, налагаемых на госслужащего, путем разработки социальных гарантия и льгот. </a:t>
            </a:r>
          </a:p>
          <a:p>
            <a:pPr marL="342900" indent="-342900" algn="just">
              <a:buFont typeface="Wingdings" panose="05000000000000000000" pitchFamily="2" charset="2"/>
              <a:buChar char="Ø"/>
            </a:pPr>
            <a:r>
              <a:rPr lang="ru-RU" sz="2000" dirty="0"/>
              <a:t>Стимулирование  труда  является  важной  составляющей обеспечения эффективности  деятельности  органа власти. </a:t>
            </a:r>
          </a:p>
          <a:p>
            <a:pPr marL="342900" indent="-342900" algn="just">
              <a:buFont typeface="Wingdings" panose="05000000000000000000" pitchFamily="2" charset="2"/>
              <a:buChar char="Ø"/>
            </a:pPr>
            <a:r>
              <a:rPr lang="ru-RU" sz="2000" dirty="0"/>
              <a:t>Принято выделять две группы способов стимулирования труда: </a:t>
            </a:r>
          </a:p>
          <a:p>
            <a:pPr marL="342900" indent="-342900" algn="just">
              <a:buFont typeface="Wingdings" panose="05000000000000000000" pitchFamily="2" charset="2"/>
              <a:buChar char="Ø"/>
            </a:pPr>
            <a:r>
              <a:rPr lang="ru-RU" sz="2000" dirty="0"/>
              <a:t>материальные (экономические); </a:t>
            </a:r>
          </a:p>
          <a:p>
            <a:pPr marL="342900" indent="-342900" algn="just">
              <a:buFont typeface="Wingdings" panose="05000000000000000000" pitchFamily="2" charset="2"/>
              <a:buChar char="Ø"/>
            </a:pPr>
            <a:r>
              <a:rPr lang="ru-RU" sz="2000" dirty="0"/>
              <a:t>моральные, нематериальные (неэкономические). </a:t>
            </a:r>
          </a:p>
        </p:txBody>
      </p:sp>
    </p:spTree>
    <p:extLst>
      <p:ext uri="{BB962C8B-B14F-4D97-AF65-F5344CB8AC3E}">
        <p14:creationId xmlns:p14="http://schemas.microsoft.com/office/powerpoint/2010/main" val="17006058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8641" y="761260"/>
            <a:ext cx="10367493" cy="4524315"/>
          </a:xfrm>
          <a:prstGeom prst="rect">
            <a:avLst/>
          </a:prstGeom>
        </p:spPr>
        <p:txBody>
          <a:bodyPr wrap="square">
            <a:spAutoFit/>
          </a:bodyPr>
          <a:lstStyle/>
          <a:p>
            <a:pPr marL="342900" indent="-342900" algn="just">
              <a:buFont typeface="Wingdings" panose="05000000000000000000" pitchFamily="2" charset="2"/>
              <a:buChar char="Ø"/>
            </a:pPr>
            <a:r>
              <a:rPr lang="ru-RU" sz="2400" b="1" dirty="0"/>
              <a:t>       Материальное  стимулирование  </a:t>
            </a:r>
            <a:r>
              <a:rPr lang="ru-RU" sz="2400" dirty="0"/>
              <a:t>включает  все  виды  денежных  выплат, а нематериальное и моральное  стимулирование — это разновидности  стимулирования,  регулирующие  поведение  объекта  управления  на  основе  использования  предметов  и  явлений,  специально  предназначенных  для  выражения  общественного  признания  и  способствующих  повышению  или  же  снижению  его  престижа. </a:t>
            </a:r>
          </a:p>
          <a:p>
            <a:pPr marL="342900" indent="-342900" algn="just">
              <a:buFont typeface="Wingdings" panose="05000000000000000000" pitchFamily="2" charset="2"/>
              <a:buChar char="Ø"/>
            </a:pPr>
            <a:r>
              <a:rPr lang="ru-RU" sz="2400" dirty="0"/>
              <a:t>      Возникновение феномена ориентации работников на многогранное ценностное  предложение  работодателя  вместо  заботы  о  сугубо  денежном  содержании открыло для государственных организаций новые возможности для привлечения  и  удержания наиболее квалифицированных  кадров. </a:t>
            </a:r>
          </a:p>
        </p:txBody>
      </p:sp>
    </p:spTree>
    <p:extLst>
      <p:ext uri="{BB962C8B-B14F-4D97-AF65-F5344CB8AC3E}">
        <p14:creationId xmlns:p14="http://schemas.microsoft.com/office/powerpoint/2010/main" val="1429773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16676" y="1611886"/>
            <a:ext cx="9491730" cy="1754326"/>
          </a:xfrm>
          <a:prstGeom prst="rect">
            <a:avLst/>
          </a:prstGeom>
        </p:spPr>
        <p:txBody>
          <a:bodyPr wrap="square">
            <a:spAutoFit/>
          </a:bodyPr>
          <a:lstStyle/>
          <a:p>
            <a:pPr algn="ctr"/>
            <a:r>
              <a:rPr lang="ru-RU" sz="3600" b="1" dirty="0">
                <a:solidFill>
                  <a:srgbClr val="FF6600"/>
                </a:solidFill>
                <a:effectLst>
                  <a:outerShdw blurRad="38100" dist="38100" dir="2700000" algn="tl">
                    <a:srgbClr val="000000">
                      <a:alpha val="43137"/>
                    </a:srgbClr>
                  </a:outerShdw>
                </a:effectLst>
                <a:latin typeface="Arial Nova" panose="020B0504020202020204" pitchFamily="34" charset="0"/>
              </a:rPr>
              <a:t>РЕКОМЕНДАЦИИ ПО ПРАВИЛАМ ПОВЕДЕНИЯ В СИТУАЦИИ КОРРУПЦИОННОЙ НАПРАВЛЕННОСТИ</a:t>
            </a:r>
          </a:p>
        </p:txBody>
      </p:sp>
    </p:spTree>
    <p:extLst>
      <p:ext uri="{BB962C8B-B14F-4D97-AF65-F5344CB8AC3E}">
        <p14:creationId xmlns:p14="http://schemas.microsoft.com/office/powerpoint/2010/main" val="4052577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6439483"/>
              </p:ext>
            </p:extLst>
          </p:nvPr>
        </p:nvGraphicFramePr>
        <p:xfrm>
          <a:off x="978794" y="668150"/>
          <a:ext cx="10367492" cy="4450080"/>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370840">
                <a:tc>
                  <a:txBody>
                    <a:bodyPr/>
                    <a:lstStyle/>
                    <a:p>
                      <a:r>
                        <a:rPr lang="ru-RU" sz="2000" dirty="0"/>
                        <a:t>Возможные ситуации коррупционной направленности</a:t>
                      </a:r>
                    </a:p>
                  </a:txBody>
                  <a:tcPr/>
                </a:tc>
                <a:tc>
                  <a:txBody>
                    <a:bodyPr/>
                    <a:lstStyle/>
                    <a:p>
                      <a:r>
                        <a:rPr lang="ru-RU" sz="2000" dirty="0"/>
                        <a:t>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370840">
                <a:tc>
                  <a:txBody>
                    <a:bodyPr/>
                    <a:lstStyle/>
                    <a:p>
                      <a:r>
                        <a:rPr lang="ru-RU" sz="2000" dirty="0"/>
                        <a:t>1. </a:t>
                      </a:r>
                      <a:r>
                        <a:rPr lang="ru-RU" sz="2000" b="1" dirty="0"/>
                        <a:t>Провокация</a:t>
                      </a:r>
                    </a:p>
                  </a:txBody>
                  <a:tcPr/>
                </a:tc>
                <a:tc>
                  <a:txBody>
                    <a:bodyPr/>
                    <a:lstStyle/>
                    <a:p>
                      <a:pPr algn="just"/>
                      <a:r>
                        <a:rPr lang="ru-RU" sz="2000" dirty="0"/>
                        <a:t>Во избежание возможных провокаций со стороны должностных лиц проверяемой организации в период проведения контрольных мероприятий рекомендуется: - не оставлять без присмотра служебные помещения, в которых работают проверяющие, и личные вещи (одежда, портфели, сумки и  т. д.); - в случае обнаружения после ухода посетителя на рабочем месте или в личных вещах каких-либо посторонних предметов,  не предпринимая никаких самостоятельных действий, немедленно доложить непосредственному руководителю.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95861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901160896"/>
              </p:ext>
            </p:extLst>
          </p:nvPr>
        </p:nvGraphicFramePr>
        <p:xfrm>
          <a:off x="115910" y="140116"/>
          <a:ext cx="11938715" cy="6278880"/>
        </p:xfrm>
        <a:graphic>
          <a:graphicData uri="http://schemas.openxmlformats.org/drawingml/2006/table">
            <a:tbl>
              <a:tblPr firstRow="1" bandRow="1">
                <a:tableStyleId>{D7AC3CCA-C797-4891-BE02-D94E43425B78}</a:tableStyleId>
              </a:tblPr>
              <a:tblGrid>
                <a:gridCol w="1594649">
                  <a:extLst>
                    <a:ext uri="{9D8B030D-6E8A-4147-A177-3AD203B41FA5}">
                      <a16:colId xmlns:a16="http://schemas.microsoft.com/office/drawing/2014/main" val="20000"/>
                    </a:ext>
                  </a:extLst>
                </a:gridCol>
                <a:gridCol w="10344066">
                  <a:extLst>
                    <a:ext uri="{9D8B030D-6E8A-4147-A177-3AD203B41FA5}">
                      <a16:colId xmlns:a16="http://schemas.microsoft.com/office/drawing/2014/main" val="20001"/>
                    </a:ext>
                  </a:extLst>
                </a:gridCol>
              </a:tblGrid>
              <a:tr h="370840">
                <a:tc>
                  <a:txBody>
                    <a:bodyPr/>
                    <a:lstStyle/>
                    <a:p>
                      <a:r>
                        <a:rPr lang="ru-RU" sz="16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370840">
                <a:tc>
                  <a:txBody>
                    <a:bodyPr/>
                    <a:lstStyle/>
                    <a:p>
                      <a:r>
                        <a:rPr lang="ru-RU" sz="2000" dirty="0"/>
                        <a:t>2. </a:t>
                      </a:r>
                      <a:r>
                        <a:rPr lang="ru-RU" sz="2000" b="1" dirty="0"/>
                        <a:t>Если</a:t>
                      </a:r>
                      <a:r>
                        <a:rPr lang="ru-RU" sz="2000" b="1" baseline="0" dirty="0"/>
                        <a:t> Вам предлагают взятку</a:t>
                      </a:r>
                      <a:endParaRPr lang="ru-RU" sz="2000" b="1" dirty="0"/>
                    </a:p>
                  </a:txBody>
                  <a:tcPr/>
                </a:tc>
                <a:tc>
                  <a:txBody>
                    <a:bodyPr/>
                    <a:lstStyle/>
                    <a:p>
                      <a:pPr marL="342900" indent="-342900" algn="just">
                        <a:buFontTx/>
                        <a:buChar char="-"/>
                      </a:pPr>
                      <a:r>
                        <a:rPr lang="ru-RU" sz="2000" dirty="0"/>
                        <a:t>вести себя крайне осторожно, вежливо, без заискивания, не допуская  опрометчивых высказываний, которые могли бы трактоваться взяткодателем либо как готовность, либо как  категорический отказ принять взятку; </a:t>
                      </a:r>
                    </a:p>
                    <a:p>
                      <a:pPr marL="342900" indent="-342900" algn="just">
                        <a:buFontTx/>
                        <a:buChar char="-"/>
                      </a:pPr>
                      <a:r>
                        <a:rPr lang="ru-RU" sz="2000" dirty="0"/>
                        <a:t>внимательно выслушать и точно запомнить предложенные Вам условия (размеры сумм,  наименование товаров и характер услуг, сроки и способы передачи взятки, последовательность решения вопросов);  </a:t>
                      </a:r>
                    </a:p>
                    <a:p>
                      <a:pPr marL="342900" indent="-342900" algn="just">
                        <a:buFontTx/>
                        <a:buChar char="-"/>
                      </a:pPr>
                      <a:r>
                        <a:rPr lang="ru-RU" sz="2000" dirty="0"/>
                        <a:t>постараться перенести вопрос о времени и месте передачи взятки до следующей беседы и предложить хорошо знакомое Вам место для следующей встречи;  </a:t>
                      </a:r>
                    </a:p>
                    <a:p>
                      <a:pPr marL="342900" indent="-342900" algn="just">
                        <a:buFontTx/>
                        <a:buChar char="-"/>
                      </a:pPr>
                      <a:r>
                        <a:rPr lang="ru-RU" sz="2000" dirty="0"/>
                        <a:t> не берите инициативу в разговоре на себя, больше «работайте на прием», позволяйте потенциальному взяткодателю «выговориться», сообщить Вам как можно больше информации; </a:t>
                      </a:r>
                    </a:p>
                    <a:p>
                      <a:pPr marL="342900" indent="-342900" algn="just">
                        <a:buFontTx/>
                        <a:buChar char="-"/>
                      </a:pPr>
                      <a:r>
                        <a:rPr lang="ru-RU" sz="2000" dirty="0"/>
                        <a:t>при наличии у Вас диктофона постараться записать (скрытно) предложение о взятке; </a:t>
                      </a:r>
                    </a:p>
                    <a:p>
                      <a:pPr marL="342900" indent="-342900" algn="just">
                        <a:buFontTx/>
                        <a:buChar char="-"/>
                      </a:pPr>
                      <a:r>
                        <a:rPr lang="ru-RU" sz="2000" dirty="0"/>
                        <a:t>доложить о данном факте служебной запиской непосредственному руководителю;</a:t>
                      </a:r>
                    </a:p>
                    <a:p>
                      <a:pPr marL="342900" indent="-342900" algn="just">
                        <a:buFontTx/>
                        <a:buChar char="-"/>
                      </a:pPr>
                      <a:r>
                        <a:rPr lang="ru-RU" sz="2000" dirty="0"/>
                        <a:t>обратиться с письменным сообщением о готовящемся преступлении в соответствующие правоохранительные органы;  </a:t>
                      </a:r>
                    </a:p>
                    <a:p>
                      <a:pPr marL="342900" indent="-342900" algn="just">
                        <a:buFontTx/>
                        <a:buChar char="-"/>
                      </a:pPr>
                      <a:r>
                        <a:rPr lang="ru-RU" sz="2000" dirty="0"/>
                        <a:t>обратиться к представителю нанимателя.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70550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692054857"/>
              </p:ext>
            </p:extLst>
          </p:nvPr>
        </p:nvGraphicFramePr>
        <p:xfrm>
          <a:off x="512379" y="167425"/>
          <a:ext cx="10936937" cy="6091485"/>
        </p:xfrm>
        <a:graphic>
          <a:graphicData uri="http://schemas.openxmlformats.org/drawingml/2006/table">
            <a:tbl>
              <a:tblPr firstRow="1" bandRow="1">
                <a:tableStyleId>{D7AC3CCA-C797-4891-BE02-D94E43425B78}</a:tableStyleId>
              </a:tblPr>
              <a:tblGrid>
                <a:gridCol w="1639613">
                  <a:extLst>
                    <a:ext uri="{9D8B030D-6E8A-4147-A177-3AD203B41FA5}">
                      <a16:colId xmlns:a16="http://schemas.microsoft.com/office/drawing/2014/main" val="20000"/>
                    </a:ext>
                  </a:extLst>
                </a:gridCol>
                <a:gridCol w="9297324">
                  <a:extLst>
                    <a:ext uri="{9D8B030D-6E8A-4147-A177-3AD203B41FA5}">
                      <a16:colId xmlns:a16="http://schemas.microsoft.com/office/drawing/2014/main" val="20001"/>
                    </a:ext>
                  </a:extLst>
                </a:gridCol>
              </a:tblGrid>
              <a:tr h="1303614">
                <a:tc>
                  <a:txBody>
                    <a:bodyPr/>
                    <a:lstStyle/>
                    <a:p>
                      <a:r>
                        <a:rPr lang="ru-RU" sz="16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4787871">
                <a:tc>
                  <a:txBody>
                    <a:bodyPr/>
                    <a:lstStyle/>
                    <a:p>
                      <a:r>
                        <a:rPr lang="ru-RU" sz="2000" dirty="0"/>
                        <a:t>3</a:t>
                      </a:r>
                      <a:r>
                        <a:rPr lang="ru-RU" sz="2000" b="1" dirty="0"/>
                        <a:t>.</a:t>
                      </a:r>
                      <a:r>
                        <a:rPr lang="ru-RU" sz="2000" b="1" baseline="0" dirty="0"/>
                        <a:t> Угроза жизни и здоровью</a:t>
                      </a:r>
                      <a:endParaRPr lang="ru-RU" sz="2000" b="1" dirty="0"/>
                    </a:p>
                  </a:txBody>
                  <a:tcPr/>
                </a:tc>
                <a:tc>
                  <a:txBody>
                    <a:bodyPr/>
                    <a:lstStyle/>
                    <a:p>
                      <a:pPr algn="just"/>
                      <a:r>
                        <a:rPr lang="ru-RU" sz="1800" dirty="0"/>
                        <a:t>Если на государственного служащего оказывается открытое давление или осуществляется угроза его жизни и здоровью или членам его семьи рекомендуется:  </a:t>
                      </a:r>
                    </a:p>
                    <a:p>
                      <a:pPr algn="just"/>
                      <a:r>
                        <a:rPr lang="ru-RU" sz="1800" dirty="0"/>
                        <a:t>- по возможности скрытно включить записывающее устройство;  </a:t>
                      </a:r>
                    </a:p>
                    <a:p>
                      <a:pPr algn="just"/>
                      <a:r>
                        <a:rPr lang="ru-RU" sz="1800" dirty="0"/>
                        <a:t>- с угрожающими держать себя хладнокровно, а если их действия становятся агрессивными, срочно сообщить об угрозах в правоохранительные органы и непосредственному руководителю, вызвать руководителя проверяемой организации;  </a:t>
                      </a:r>
                    </a:p>
                    <a:p>
                      <a:pPr marL="0" indent="0" algn="just">
                        <a:buFontTx/>
                        <a:buNone/>
                      </a:pPr>
                      <a:r>
                        <a:rPr lang="ru-RU" sz="1800" dirty="0"/>
                        <a:t>- в случае если угрожают в спокойном тоне (без признаков агрессии) и выдвигают какие-либо условия, внимательно выслушать их, запомнить внешность угрожающих и пообещать подумать над их предложением; </a:t>
                      </a:r>
                    </a:p>
                    <a:p>
                      <a:pPr marL="0" indent="0" algn="just">
                        <a:buFontTx/>
                        <a:buNone/>
                      </a:pPr>
                      <a:r>
                        <a:rPr lang="ru-RU" sz="1800" dirty="0"/>
                        <a:t>- немедленно доложить о факте угрозы своему руководителю и написать заявление в правоохранительные органы с подробным изложением случившегося; </a:t>
                      </a:r>
                    </a:p>
                    <a:p>
                      <a:pPr marL="0" indent="0" algn="just">
                        <a:buFontTx/>
                        <a:buNone/>
                      </a:pPr>
                      <a:r>
                        <a:rPr lang="ru-RU" sz="1800" dirty="0"/>
                        <a:t>- в случае поступления угроз по телефону по возможности определить номер телефона, с которого поступил звонок, и записать разговор на диктофон;  - </a:t>
                      </a:r>
                    </a:p>
                    <a:p>
                      <a:pPr marL="0" indent="0" algn="just">
                        <a:buFontTx/>
                        <a:buNone/>
                      </a:pPr>
                      <a:r>
                        <a:rPr lang="ru-RU" sz="1800" dirty="0"/>
                        <a:t>- при получении угроз в письменной форме необходимо принять меры по сохранению возможных отпечатков пальцев на бумаге (конверте), вложив их в плотно закрываемый полиэтиленовый пакет.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46770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743930582"/>
              </p:ext>
            </p:extLst>
          </p:nvPr>
        </p:nvGraphicFramePr>
        <p:xfrm>
          <a:off x="978794" y="668149"/>
          <a:ext cx="10367492" cy="5385809"/>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794062">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4591747">
                <a:tc>
                  <a:txBody>
                    <a:bodyPr/>
                    <a:lstStyle/>
                    <a:p>
                      <a:r>
                        <a:rPr lang="ru-RU" sz="2000" dirty="0"/>
                        <a:t>4</a:t>
                      </a:r>
                      <a:r>
                        <a:rPr lang="ru-RU" sz="2000" b="1" dirty="0"/>
                        <a:t>.</a:t>
                      </a:r>
                      <a:r>
                        <a:rPr lang="ru-RU" sz="2000" b="1" baseline="0" dirty="0"/>
                        <a:t> Конфликт интересов</a:t>
                      </a:r>
                      <a:endParaRPr lang="ru-RU" sz="2000" b="1" dirty="0"/>
                    </a:p>
                  </a:txBody>
                  <a:tcPr/>
                </a:tc>
                <a:tc>
                  <a:txBody>
                    <a:bodyPr/>
                    <a:lstStyle/>
                    <a:p>
                      <a:pPr marL="342900" indent="-342900">
                        <a:buFont typeface="Arial" pitchFamily="34" charset="0"/>
                        <a:buChar char="•"/>
                      </a:pPr>
                      <a:r>
                        <a:rPr lang="ru-RU" sz="2000" dirty="0"/>
                        <a:t>внимательно относиться к любой возможности возникновения конфликта интересов; </a:t>
                      </a:r>
                    </a:p>
                    <a:p>
                      <a:pPr marL="342900" indent="-342900">
                        <a:buFont typeface="Arial" pitchFamily="34" charset="0"/>
                        <a:buChar char="•"/>
                      </a:pPr>
                      <a:r>
                        <a:rPr lang="ru-RU" sz="2000" dirty="0"/>
                        <a:t>принимать меры по предотвращению конфликта интересов; </a:t>
                      </a:r>
                    </a:p>
                    <a:p>
                      <a:pPr marL="342900" indent="-342900">
                        <a:buFont typeface="Arial" pitchFamily="34" charset="0"/>
                        <a:buChar char="•"/>
                      </a:pPr>
                      <a:r>
                        <a:rPr lang="ru-RU" sz="2000" dirty="0"/>
                        <a:t>сообщать непосредственному руководителю о любом реальном или потенциальном конфликте интересов, как только Вам становится о нем известно; </a:t>
                      </a:r>
                    </a:p>
                    <a:p>
                      <a:pPr marL="342900" indent="-342900">
                        <a:buFont typeface="Arial" pitchFamily="34" charset="0"/>
                        <a:buChar char="•"/>
                      </a:pPr>
                      <a:r>
                        <a:rPr lang="ru-RU" sz="2000" dirty="0"/>
                        <a:t>принять меры по преодолению возникшего конфликта интересов самостоятельно или по согласованию с руководителем; </a:t>
                      </a:r>
                    </a:p>
                    <a:p>
                      <a:pPr marL="342900" indent="-342900">
                        <a:buFont typeface="Arial" pitchFamily="34" charset="0"/>
                        <a:buChar char="•"/>
                      </a:pPr>
                      <a:r>
                        <a:rPr lang="ru-RU" sz="2000" dirty="0"/>
                        <a:t>подчиниться решению по предотвращению или преодолению конфликта интересов.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43292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428212019"/>
              </p:ext>
            </p:extLst>
          </p:nvPr>
        </p:nvGraphicFramePr>
        <p:xfrm>
          <a:off x="978794" y="668150"/>
          <a:ext cx="10367492" cy="4968022"/>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840180">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4127842">
                <a:tc>
                  <a:txBody>
                    <a:bodyPr/>
                    <a:lstStyle/>
                    <a:p>
                      <a:r>
                        <a:rPr lang="ru-RU" sz="2000" dirty="0"/>
                        <a:t> - интересы вне государственной службы </a:t>
                      </a:r>
                    </a:p>
                    <a:p>
                      <a:endParaRPr lang="ru-RU" sz="2000" dirty="0"/>
                    </a:p>
                  </a:txBody>
                  <a:tcPr/>
                </a:tc>
                <a:tc>
                  <a:txBody>
                    <a:bodyPr/>
                    <a:lstStyle/>
                    <a:p>
                      <a:pPr marL="342900" indent="-342900" algn="just">
                        <a:buFont typeface="Arial" pitchFamily="34" charset="0"/>
                        <a:buChar char="•"/>
                      </a:pPr>
                      <a:r>
                        <a:rPr lang="ru-RU" sz="2000" dirty="0"/>
                        <a:t>госслужащий не должен осуществлять деятельность, занимать (</a:t>
                      </a:r>
                      <a:r>
                        <a:rPr lang="ru-RU" sz="2000" dirty="0" err="1"/>
                        <a:t>возмездно</a:t>
                      </a:r>
                      <a:r>
                        <a:rPr lang="ru-RU" sz="2000" dirty="0"/>
                        <a:t> или безвозмездно) должность или негосударственный пост, не совместимые с гражданской службой, а также, если они могут привести к конфликту интересов; </a:t>
                      </a:r>
                    </a:p>
                    <a:p>
                      <a:pPr marL="342900" indent="-342900" algn="just">
                        <a:buFont typeface="Arial" pitchFamily="34" charset="0"/>
                        <a:buChar char="•"/>
                      </a:pPr>
                      <a:r>
                        <a:rPr lang="ru-RU" sz="2000" dirty="0"/>
                        <a:t>госслужащий прежде, чем соглашаться на замещение каких бы то ни было должностей или постов вне  службы обязан согласовать этот вопрос со своим непосредственным руководителем.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939672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553667290"/>
              </p:ext>
            </p:extLst>
          </p:nvPr>
        </p:nvGraphicFramePr>
        <p:xfrm>
          <a:off x="978794" y="668150"/>
          <a:ext cx="10367492" cy="3659484"/>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370840">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2958444">
                <a:tc>
                  <a:txBody>
                    <a:bodyPr/>
                    <a:lstStyle/>
                    <a:p>
                      <a:r>
                        <a:rPr lang="ru-RU" sz="2000" dirty="0"/>
                        <a:t>- </a:t>
                      </a:r>
                      <a:r>
                        <a:rPr lang="ru-RU" sz="2000" b="1" dirty="0"/>
                        <a:t>участие в политической деятельности </a:t>
                      </a:r>
                    </a:p>
                  </a:txBody>
                  <a:tcPr/>
                </a:tc>
                <a:tc>
                  <a:txBody>
                    <a:bodyPr/>
                    <a:lstStyle/>
                    <a:p>
                      <a:pPr marL="342900" indent="-342900" algn="just">
                        <a:buFont typeface="Arial" pitchFamily="34" charset="0"/>
                        <a:buChar char="•"/>
                      </a:pPr>
                      <a:r>
                        <a:rPr lang="ru-RU" sz="2000" dirty="0"/>
                        <a:t>с учетом соблюдения своих конституционных прав госслужащий обязан следить за тем, чтобы его участие в политической деятельности, причастность к политической полемике не влияли на уверенность граждан и руководителей в его способности беспристрастно исполнять служебные обязанности.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65151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531912362"/>
              </p:ext>
            </p:extLst>
          </p:nvPr>
        </p:nvGraphicFramePr>
        <p:xfrm>
          <a:off x="978794" y="668150"/>
          <a:ext cx="10367492" cy="5364480"/>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370840">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370840">
                <a:tc>
                  <a:txBody>
                    <a:bodyPr/>
                    <a:lstStyle/>
                    <a:p>
                      <a:r>
                        <a:rPr lang="ru-RU" sz="2000" b="1" dirty="0"/>
                        <a:t>- подарки</a:t>
                      </a:r>
                    </a:p>
                  </a:txBody>
                  <a:tcPr/>
                </a:tc>
                <a:tc>
                  <a:txBody>
                    <a:bodyPr/>
                    <a:lstStyle/>
                    <a:p>
                      <a:pPr marL="342900" indent="-342900" algn="just">
                        <a:buFont typeface="Arial" pitchFamily="34" charset="0"/>
                        <a:buChar char="•"/>
                      </a:pPr>
                      <a:r>
                        <a:rPr lang="ru-RU" sz="2000" dirty="0"/>
                        <a:t>государственный служащий не должен просить (принимать) подарки (услуги, приглашения и любые другие выгоды), предназначенные для него и для членов его семьи, родственников, а также для лиц или организаций, с которыми гражданский служащий имеет или имел отношения, способные повлиять или создать видимость влияния на его беспристрастность, стать вознаграждением или создать видимость вознаграждения, имеющего отношение к исполняемым служебным обязанностям; </a:t>
                      </a:r>
                    </a:p>
                    <a:p>
                      <a:pPr marL="342900" indent="-342900" algn="just">
                        <a:buFont typeface="Arial" pitchFamily="34" charset="0"/>
                        <a:buChar char="•"/>
                      </a:pPr>
                      <a:r>
                        <a:rPr lang="ru-RU" sz="2000" dirty="0"/>
                        <a:t>обычное гостеприимство и личные подарки в допускаемых федеральными законами формах и размерах не должны создавать конфликт интересов или его видимость.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750688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907900883"/>
              </p:ext>
            </p:extLst>
          </p:nvPr>
        </p:nvGraphicFramePr>
        <p:xfrm>
          <a:off x="978794" y="668149"/>
          <a:ext cx="10367492" cy="3620071"/>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867309">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2752762">
                <a:tc>
                  <a:txBody>
                    <a:bodyPr/>
                    <a:lstStyle/>
                    <a:p>
                      <a:r>
                        <a:rPr lang="ru-RU" sz="2000" dirty="0"/>
                        <a:t>- </a:t>
                      </a:r>
                      <a:r>
                        <a:rPr lang="ru-RU" sz="2000" b="1" dirty="0"/>
                        <a:t>участие в политической деятельности </a:t>
                      </a:r>
                    </a:p>
                  </a:txBody>
                  <a:tcPr/>
                </a:tc>
                <a:tc>
                  <a:txBody>
                    <a:bodyPr/>
                    <a:lstStyle/>
                    <a:p>
                      <a:pPr marL="342900" indent="-342900">
                        <a:buFont typeface="Arial" pitchFamily="34" charset="0"/>
                        <a:buChar char="•"/>
                      </a:pPr>
                      <a:r>
                        <a:rPr lang="ru-RU" sz="2000" dirty="0"/>
                        <a:t>с учетом соблюдения своих конституционных прав  служащий обязан следить за тем, чтобы его участие в политической деятельности, причастность к политической полемике не влияли на уверенность граждан и руководителей в его способности беспристрастно исполнять служебные обязанности.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775068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5103064"/>
              </p:ext>
            </p:extLst>
          </p:nvPr>
        </p:nvGraphicFramePr>
        <p:xfrm>
          <a:off x="978794" y="668150"/>
          <a:ext cx="11024316" cy="5299097"/>
        </p:xfrm>
        <a:graphic>
          <a:graphicData uri="http://schemas.openxmlformats.org/drawingml/2006/table">
            <a:tbl>
              <a:tblPr firstRow="1" bandRow="1">
                <a:tableStyleId>{D7AC3CCA-C797-4891-BE02-D94E43425B78}</a:tableStyleId>
              </a:tblPr>
              <a:tblGrid>
                <a:gridCol w="4012578">
                  <a:extLst>
                    <a:ext uri="{9D8B030D-6E8A-4147-A177-3AD203B41FA5}">
                      <a16:colId xmlns:a16="http://schemas.microsoft.com/office/drawing/2014/main" val="20000"/>
                    </a:ext>
                  </a:extLst>
                </a:gridCol>
                <a:gridCol w="7011738">
                  <a:extLst>
                    <a:ext uri="{9D8B030D-6E8A-4147-A177-3AD203B41FA5}">
                      <a16:colId xmlns:a16="http://schemas.microsoft.com/office/drawing/2014/main" val="20001"/>
                    </a:ext>
                  </a:extLst>
                </a:gridCol>
              </a:tblGrid>
              <a:tr h="766536">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1433089">
                <a:tc>
                  <a:txBody>
                    <a:bodyPr/>
                    <a:lstStyle/>
                    <a:p>
                      <a:r>
                        <a:rPr lang="ru-RU" sz="2000" b="1" dirty="0"/>
                        <a:t>- уязвимость госслужащего </a:t>
                      </a:r>
                    </a:p>
                  </a:txBody>
                  <a:tcPr/>
                </a:tc>
                <a:tc>
                  <a:txBody>
                    <a:bodyPr/>
                    <a:lstStyle/>
                    <a:p>
                      <a:pPr marL="342900" indent="-342900" algn="just">
                        <a:buFont typeface="Arial" pitchFamily="34" charset="0"/>
                        <a:buChar char="•"/>
                      </a:pPr>
                      <a:r>
                        <a:rPr lang="ru-RU" sz="2000" dirty="0"/>
                        <a:t>госслужащий в своем поведении не должен допускать возникновения или создания ситуаций или их видимости, которые могут вынудить его оказать услугу или предпочтению другому лицу или организации. </a:t>
                      </a:r>
                    </a:p>
                  </a:txBody>
                  <a:tcPr/>
                </a:tc>
                <a:extLst>
                  <a:ext uri="{0D108BD9-81ED-4DB2-BD59-A6C34878D82A}">
                    <a16:rowId xmlns:a16="http://schemas.microsoft.com/office/drawing/2014/main" val="10001"/>
                  </a:ext>
                </a:extLst>
              </a:tr>
              <a:tr h="3099472">
                <a:tc>
                  <a:txBody>
                    <a:bodyPr/>
                    <a:lstStyle/>
                    <a:p>
                      <a:r>
                        <a:rPr lang="ru-RU" sz="2000" dirty="0"/>
                        <a:t> </a:t>
                      </a:r>
                      <a:r>
                        <a:rPr lang="ru-RU" sz="2000" b="1" dirty="0"/>
                        <a:t>- злоупотребление служебным поведением </a:t>
                      </a:r>
                    </a:p>
                    <a:p>
                      <a:endParaRPr lang="ru-RU" sz="2000" dirty="0"/>
                    </a:p>
                  </a:txBody>
                  <a:tcPr/>
                </a:tc>
                <a:tc>
                  <a:txBody>
                    <a:bodyPr/>
                    <a:lstStyle/>
                    <a:p>
                      <a:pPr marL="342900" indent="-342900" algn="just">
                        <a:buFont typeface="Arial" pitchFamily="34" charset="0"/>
                        <a:buChar char="•"/>
                      </a:pPr>
                      <a:r>
                        <a:rPr lang="ru-RU" sz="2000" dirty="0"/>
                        <a:t>госслужащий не должен предлагать никаких услуг, оказания предпочтения или иных выгод, каким либо образом связанных с его должностным положением, если у него нет на это законного основания; </a:t>
                      </a:r>
                    </a:p>
                    <a:p>
                      <a:pPr marL="342900" indent="-342900" algn="just">
                        <a:buFont typeface="Arial" pitchFamily="34" charset="0"/>
                        <a:buChar char="•"/>
                      </a:pPr>
                      <a:r>
                        <a:rPr lang="ru-RU" sz="2000" dirty="0"/>
                        <a:t>госслужащий не должен пытаться влиять в своих интересах на какое бы то ни было лицо или организацию, в том числе и на других  служащих, пользуясь своим служебным положением или предлагая им ненадлежащую выгоду. </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944170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4467596"/>
              </p:ext>
            </p:extLst>
          </p:nvPr>
        </p:nvGraphicFramePr>
        <p:xfrm>
          <a:off x="978794" y="668150"/>
          <a:ext cx="10367492" cy="4145280"/>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370840">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370840">
                <a:tc>
                  <a:txBody>
                    <a:bodyPr/>
                    <a:lstStyle/>
                    <a:p>
                      <a:r>
                        <a:rPr lang="ru-RU" sz="2000" b="1" dirty="0"/>
                        <a:t>- использование служебного положения и имущества </a:t>
                      </a:r>
                    </a:p>
                  </a:txBody>
                  <a:tcPr/>
                </a:tc>
                <a:tc>
                  <a:txBody>
                    <a:bodyPr/>
                    <a:lstStyle/>
                    <a:p>
                      <a:pPr marL="342900" indent="-342900" algn="just">
                        <a:buFont typeface="Arial" pitchFamily="34" charset="0"/>
                        <a:buChar char="•"/>
                      </a:pPr>
                      <a:r>
                        <a:rPr lang="ru-RU" sz="2000" dirty="0"/>
                        <a:t>государственный служащий должен принимать меры, чтобы управление вверенным ему имуществом, подчиненными службами и финансовыми средствами было компетентно, экономно и эффективно, учитывая, что неприятие указанных мер может быть оценено как конфликт интересов;</a:t>
                      </a:r>
                    </a:p>
                    <a:p>
                      <a:pPr marL="342900" indent="-342900" algn="just">
                        <a:buFont typeface="Arial" pitchFamily="34" charset="0"/>
                        <a:buChar char="•"/>
                      </a:pPr>
                      <a:r>
                        <a:rPr lang="ru-RU" sz="2000" dirty="0"/>
                        <a:t>государственный служащий обязан не допускать использования указанных средств и имущества во внеслужебных целях, если это не разрешено в установленном законом порядке.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94417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940483510"/>
              </p:ext>
            </p:extLst>
          </p:nvPr>
        </p:nvGraphicFramePr>
        <p:xfrm>
          <a:off x="321970" y="268905"/>
          <a:ext cx="10947043" cy="5669280"/>
        </p:xfrm>
        <a:graphic>
          <a:graphicData uri="http://schemas.openxmlformats.org/drawingml/2006/table">
            <a:tbl>
              <a:tblPr firstRow="1" bandRow="1">
                <a:tableStyleId>{D7AC3CCA-C797-4891-BE02-D94E43425B78}</a:tableStyleId>
              </a:tblPr>
              <a:tblGrid>
                <a:gridCol w="2760560">
                  <a:extLst>
                    <a:ext uri="{9D8B030D-6E8A-4147-A177-3AD203B41FA5}">
                      <a16:colId xmlns:a16="http://schemas.microsoft.com/office/drawing/2014/main" val="20000"/>
                    </a:ext>
                  </a:extLst>
                </a:gridCol>
                <a:gridCol w="8186483">
                  <a:extLst>
                    <a:ext uri="{9D8B030D-6E8A-4147-A177-3AD203B41FA5}">
                      <a16:colId xmlns:a16="http://schemas.microsoft.com/office/drawing/2014/main" val="20001"/>
                    </a:ext>
                  </a:extLst>
                </a:gridCol>
              </a:tblGrid>
              <a:tr h="370840">
                <a:tc>
                  <a:txBody>
                    <a:bodyPr/>
                    <a:lstStyle/>
                    <a:p>
                      <a:r>
                        <a:rPr lang="ru-RU" sz="2000" dirty="0"/>
                        <a:t>Возможные ситуации коррупционной направленности</a:t>
                      </a:r>
                    </a:p>
                  </a:txBody>
                  <a:tcPr/>
                </a:tc>
                <a:tc>
                  <a:txBody>
                    <a:bodyPr/>
                    <a:lstStyle/>
                    <a:p>
                      <a:r>
                        <a:rPr lang="ru-RU" sz="2000" dirty="0"/>
                        <a:t>                            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370840">
                <a:tc>
                  <a:txBody>
                    <a:bodyPr/>
                    <a:lstStyle/>
                    <a:p>
                      <a:r>
                        <a:rPr lang="ru-RU" sz="2000" dirty="0"/>
                        <a:t>- </a:t>
                      </a:r>
                      <a:r>
                        <a:rPr lang="ru-RU" sz="2000" b="1" dirty="0"/>
                        <a:t>использование информации </a:t>
                      </a:r>
                    </a:p>
                  </a:txBody>
                  <a:tcPr/>
                </a:tc>
                <a:tc>
                  <a:txBody>
                    <a:bodyPr/>
                    <a:lstStyle/>
                    <a:p>
                      <a:pPr marL="342900" indent="-342900" algn="just">
                        <a:buFont typeface="Arial" pitchFamily="34" charset="0"/>
                        <a:buChar char="•"/>
                      </a:pPr>
                      <a:r>
                        <a:rPr lang="ru-RU" sz="2000" dirty="0"/>
                        <a:t>госслужащий может сообщать и использовать служебную информацию только при соблюдении действующих в</a:t>
                      </a:r>
                    </a:p>
                    <a:p>
                      <a:pPr marL="342900" indent="-342900" algn="just">
                        <a:buFont typeface="Arial" pitchFamily="34" charset="0"/>
                        <a:buChar char="•"/>
                      </a:pPr>
                      <a:r>
                        <a:rPr lang="ru-RU" sz="2000" dirty="0"/>
                        <a:t>государственном органе норм и требований, принятых в соответствии с федеральными законами; </a:t>
                      </a:r>
                    </a:p>
                    <a:p>
                      <a:pPr marL="342900" indent="-342900" algn="just">
                        <a:buFont typeface="Arial" pitchFamily="34" charset="0"/>
                        <a:buChar char="•"/>
                      </a:pPr>
                      <a:r>
                        <a:rPr lang="ru-RU" sz="2000" dirty="0"/>
                        <a:t>госслужащий обязан принимать соответствующие меры для обеспечения гарантии безопасности и конфиденциальности информации, за которую он несет ответственность или (и) которая стала известна ему в связи с исполнением служебных обязанностей; </a:t>
                      </a:r>
                    </a:p>
                    <a:p>
                      <a:pPr marL="342900" indent="-342900" algn="just">
                        <a:buFont typeface="Arial" pitchFamily="34" charset="0"/>
                        <a:buChar char="•"/>
                      </a:pPr>
                      <a:r>
                        <a:rPr lang="ru-RU" sz="2000" dirty="0"/>
                        <a:t>госслужащий не должен стремиться получить доступ к служебной информации, не относящейся к его компетенции;  служащий не должен использовать не по назначению информацию, которую он может получить при исполнении своих служебных обязанностей или в связи с ними;</a:t>
                      </a:r>
                    </a:p>
                    <a:p>
                      <a:pPr marL="342900" indent="-342900" algn="just">
                        <a:buFont typeface="Arial" pitchFamily="34" charset="0"/>
                        <a:buChar char="•"/>
                      </a:pPr>
                      <a:r>
                        <a:rPr lang="ru-RU" sz="2000" dirty="0"/>
                        <a:t>служащий не должен задерживать официальную информацию, которая может или должна быть предана гласности.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718486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98415047"/>
              </p:ext>
            </p:extLst>
          </p:nvPr>
        </p:nvGraphicFramePr>
        <p:xfrm>
          <a:off x="0" y="114358"/>
          <a:ext cx="11960180" cy="6217920"/>
        </p:xfrm>
        <a:graphic>
          <a:graphicData uri="http://schemas.openxmlformats.org/drawingml/2006/table">
            <a:tbl>
              <a:tblPr firstRow="1" bandRow="1">
                <a:tableStyleId>{D7AC3CCA-C797-4891-BE02-D94E43425B78}</a:tableStyleId>
              </a:tblPr>
              <a:tblGrid>
                <a:gridCol w="3075475">
                  <a:extLst>
                    <a:ext uri="{9D8B030D-6E8A-4147-A177-3AD203B41FA5}">
                      <a16:colId xmlns:a16="http://schemas.microsoft.com/office/drawing/2014/main" val="20000"/>
                    </a:ext>
                  </a:extLst>
                </a:gridCol>
                <a:gridCol w="8884705">
                  <a:extLst>
                    <a:ext uri="{9D8B030D-6E8A-4147-A177-3AD203B41FA5}">
                      <a16:colId xmlns:a16="http://schemas.microsoft.com/office/drawing/2014/main" val="20001"/>
                    </a:ext>
                  </a:extLst>
                </a:gridCol>
              </a:tblGrid>
              <a:tr h="837355">
                <a:tc>
                  <a:txBody>
                    <a:bodyPr/>
                    <a:lstStyle/>
                    <a:p>
                      <a:r>
                        <a:rPr lang="ru-RU" sz="1800" dirty="0"/>
                        <a:t>Возможные ситуации коррупционной направленности</a:t>
                      </a:r>
                    </a:p>
                  </a:txBody>
                  <a:tcPr/>
                </a:tc>
                <a:tc>
                  <a:txBody>
                    <a:bodyPr/>
                    <a:lstStyle/>
                    <a:p>
                      <a:r>
                        <a:rPr lang="ru-RU" sz="1800" dirty="0"/>
                        <a:t>                                     Рекомендации</a:t>
                      </a:r>
                      <a:r>
                        <a:rPr lang="ru-RU" sz="1800" baseline="0" dirty="0"/>
                        <a:t> по правилам поведения</a:t>
                      </a:r>
                      <a:endParaRPr lang="ru-RU" sz="1800" dirty="0"/>
                    </a:p>
                  </a:txBody>
                  <a:tcPr/>
                </a:tc>
                <a:extLst>
                  <a:ext uri="{0D108BD9-81ED-4DB2-BD59-A6C34878D82A}">
                    <a16:rowId xmlns:a16="http://schemas.microsoft.com/office/drawing/2014/main" val="10000"/>
                  </a:ext>
                </a:extLst>
              </a:tr>
              <a:tr h="4856658">
                <a:tc>
                  <a:txBody>
                    <a:bodyPr/>
                    <a:lstStyle/>
                    <a:p>
                      <a:r>
                        <a:rPr lang="ru-RU" sz="1800" dirty="0"/>
                        <a:t>- </a:t>
                      </a:r>
                      <a:r>
                        <a:rPr lang="ru-RU" sz="1800" b="1" dirty="0"/>
                        <a:t>интересы после прекращения госслужбы </a:t>
                      </a:r>
                    </a:p>
                  </a:txBody>
                  <a:tcPr/>
                </a:tc>
                <a:tc>
                  <a:txBody>
                    <a:bodyPr/>
                    <a:lstStyle/>
                    <a:p>
                      <a:pPr marL="285750" indent="-285750" algn="just">
                        <a:buFont typeface="Arial" pitchFamily="34" charset="0"/>
                        <a:buChar char="•"/>
                      </a:pPr>
                      <a:r>
                        <a:rPr lang="ru-RU" sz="1800" dirty="0"/>
                        <a:t> госслужащий не должен использовать свое нахождение на гражданской службе для получения предложений работы после ее завершения; </a:t>
                      </a:r>
                    </a:p>
                    <a:p>
                      <a:pPr marL="285750" indent="-285750" algn="just">
                        <a:buFont typeface="Arial" pitchFamily="34" charset="0"/>
                        <a:buChar char="•"/>
                      </a:pPr>
                      <a:r>
                        <a:rPr lang="ru-RU" sz="1800" dirty="0"/>
                        <a:t>госслужащий не должен допускать, чтобы перспектива другой работы способствовала реальному или потенциальному конфликту интересов, и в этой связи обязан: </a:t>
                      </a:r>
                    </a:p>
                    <a:p>
                      <a:pPr marL="0" indent="0" algn="just">
                        <a:buFont typeface="Arial" pitchFamily="34" charset="0"/>
                        <a:buNone/>
                      </a:pPr>
                      <a:r>
                        <a:rPr lang="ru-RU" sz="1800" dirty="0"/>
                        <a:t>а) незамедлительно доложить непосредственному руководителю о любом конкретном предложении работы после завершения  службы; </a:t>
                      </a:r>
                    </a:p>
                    <a:p>
                      <a:pPr marL="0" indent="0" algn="just">
                        <a:buFont typeface="Arial" pitchFamily="34" charset="0"/>
                        <a:buNone/>
                      </a:pPr>
                      <a:r>
                        <a:rPr lang="ru-RU" sz="1800" dirty="0"/>
                        <a:t>б) сообщить руководителю о своем согласии на предложение работы и принять меры к недопущению возникновения конфликта интересов; </a:t>
                      </a:r>
                    </a:p>
                    <a:p>
                      <a:pPr marL="285750" indent="-285750" algn="just">
                        <a:buFont typeface="Arial" pitchFamily="34" charset="0"/>
                        <a:buChar char="•"/>
                      </a:pPr>
                      <a:r>
                        <a:rPr lang="ru-RU" sz="1800" dirty="0"/>
                        <a:t>бывший госслужащий не должен действовать от имени какого бы то ни было лица или организации в деле, по которому он действовал или консультировал от имени службы, что дало бы дополнительные преимущества этому лицу или этой организации;</a:t>
                      </a:r>
                    </a:p>
                    <a:p>
                      <a:pPr marL="285750" indent="-285750" algn="just">
                        <a:buFont typeface="Arial" pitchFamily="34" charset="0"/>
                        <a:buChar char="•"/>
                      </a:pPr>
                      <a:r>
                        <a:rPr lang="ru-RU" sz="1800" dirty="0"/>
                        <a:t>бывший госслужащий не должен использовать или распространять конфиденциальную информацию, полученную им в качестве  служащего, кроме случаев специального разрешения на ее использование  в соответствии с законодательством. </a:t>
                      </a:r>
                    </a:p>
                    <a:p>
                      <a:pPr marL="0" indent="0">
                        <a:buFont typeface="Arial" pitchFamily="34" charset="0"/>
                        <a:buNone/>
                      </a:pPr>
                      <a:r>
                        <a:rPr lang="ru-RU" sz="1800" dirty="0"/>
                        <a:t> </a:t>
                      </a:r>
                    </a:p>
                    <a:p>
                      <a:pPr marL="0" indent="0">
                        <a:buFont typeface="Arial" pitchFamily="34" charset="0"/>
                        <a:buNone/>
                      </a:pPr>
                      <a:r>
                        <a:rPr lang="ru-RU" sz="1800" dirty="0"/>
                        <a:t>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0718486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61490340"/>
              </p:ext>
            </p:extLst>
          </p:nvPr>
        </p:nvGraphicFramePr>
        <p:xfrm>
          <a:off x="978794" y="668150"/>
          <a:ext cx="10367492" cy="3139222"/>
        </p:xfrm>
        <a:graphic>
          <a:graphicData uri="http://schemas.openxmlformats.org/drawingml/2006/table">
            <a:tbl>
              <a:tblPr firstRow="1" bandRow="1">
                <a:tableStyleId>{D7AC3CCA-C797-4891-BE02-D94E43425B78}</a:tableStyleId>
              </a:tblPr>
              <a:tblGrid>
                <a:gridCol w="4245150">
                  <a:extLst>
                    <a:ext uri="{9D8B030D-6E8A-4147-A177-3AD203B41FA5}">
                      <a16:colId xmlns:a16="http://schemas.microsoft.com/office/drawing/2014/main" val="20000"/>
                    </a:ext>
                  </a:extLst>
                </a:gridCol>
                <a:gridCol w="6122342">
                  <a:extLst>
                    <a:ext uri="{9D8B030D-6E8A-4147-A177-3AD203B41FA5}">
                      <a16:colId xmlns:a16="http://schemas.microsoft.com/office/drawing/2014/main" val="20001"/>
                    </a:ext>
                  </a:extLst>
                </a:gridCol>
              </a:tblGrid>
              <a:tr h="950028">
                <a:tc>
                  <a:txBody>
                    <a:bodyPr/>
                    <a:lstStyle/>
                    <a:p>
                      <a:r>
                        <a:rPr lang="ru-RU" sz="2000" dirty="0"/>
                        <a:t>Возможные ситуации коррупционной направленности</a:t>
                      </a:r>
                    </a:p>
                  </a:txBody>
                  <a:tcPr/>
                </a:tc>
                <a:tc>
                  <a:txBody>
                    <a:bodyPr/>
                    <a:lstStyle/>
                    <a:p>
                      <a:r>
                        <a:rPr lang="ru-RU" sz="2000" dirty="0"/>
                        <a:t>Рекомендации</a:t>
                      </a:r>
                      <a:r>
                        <a:rPr lang="ru-RU" sz="2000" baseline="0" dirty="0"/>
                        <a:t> по правилам поведения</a:t>
                      </a:r>
                      <a:endParaRPr lang="ru-RU" sz="2000" dirty="0"/>
                    </a:p>
                  </a:txBody>
                  <a:tcPr/>
                </a:tc>
                <a:extLst>
                  <a:ext uri="{0D108BD9-81ED-4DB2-BD59-A6C34878D82A}">
                    <a16:rowId xmlns:a16="http://schemas.microsoft.com/office/drawing/2014/main" val="10000"/>
                  </a:ext>
                </a:extLst>
              </a:tr>
              <a:tr h="2189194">
                <a:tc>
                  <a:txBody>
                    <a:bodyPr/>
                    <a:lstStyle/>
                    <a:p>
                      <a:r>
                        <a:rPr lang="ru-RU" sz="2000" b="1" dirty="0"/>
                        <a:t>- отношения с бывшими госслужащими </a:t>
                      </a:r>
                    </a:p>
                  </a:txBody>
                  <a:tcPr/>
                </a:tc>
                <a:tc>
                  <a:txBody>
                    <a:bodyPr/>
                    <a:lstStyle/>
                    <a:p>
                      <a:pPr marL="342900" indent="-342900">
                        <a:buFont typeface="Arial" pitchFamily="34" charset="0"/>
                        <a:buChar char="•"/>
                      </a:pPr>
                      <a:r>
                        <a:rPr lang="ru-RU" sz="2000" dirty="0"/>
                        <a:t>госслужащий не должен оказывать особое внимание бывшим  служащим и предоставлять им доступ в государственный орган, если это может создать конфликт интересов. </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636749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33441" y="1278459"/>
            <a:ext cx="5909479" cy="6463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ru-RU" sz="3600" b="1" dirty="0">
                <a:solidFill>
                  <a:schemeClr val="accent1">
                    <a:lumMod val="75000"/>
                  </a:schemeClr>
                </a:solidFill>
              </a:rPr>
              <a:t>СПАСИБО ЗА ВНИМАНИЕ!</a:t>
            </a:r>
          </a:p>
        </p:txBody>
      </p:sp>
      <p:pic>
        <p:nvPicPr>
          <p:cNvPr id="1026" name="Picture 2" descr="https://kpi.ua/files/styles/story/public/images-story/n9621.jpg?itok=EHFfIMy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6327" y="2700644"/>
            <a:ext cx="5157643" cy="2926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322802"/>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206</TotalTime>
  <Words>5614</Words>
  <Application>Microsoft Office PowerPoint</Application>
  <PresentationFormat>Широкоэкранный</PresentationFormat>
  <Paragraphs>201</Paragraphs>
  <Slides>51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51</vt:i4>
      </vt:variant>
    </vt:vector>
  </HeadingPairs>
  <TitlesOfParts>
    <vt:vector size="59" baseType="lpstr">
      <vt:lpstr>Arial</vt:lpstr>
      <vt:lpstr>Arial Black</vt:lpstr>
      <vt:lpstr>Arial Nova</vt:lpstr>
      <vt:lpstr>Calibri</vt:lpstr>
      <vt:lpstr>Calibri Light</vt:lpstr>
      <vt:lpstr>Courier New</vt:lpstr>
      <vt:lpstr>Wingdings</vt:lpstr>
      <vt:lpstr>Ретро</vt:lpstr>
      <vt:lpstr>ПРОФЕССИОНАЛЬНАЯ ЭТИКА И СЛУЖЕБНОЕ ПОВЕДЕНИЕ часть 2      2026</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ИДПО "Госзаказ"</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Виктор Петрович Сеньков</dc:creator>
  <cp:lastModifiedBy>Кафедра юристов</cp:lastModifiedBy>
  <cp:revision>35</cp:revision>
  <dcterms:created xsi:type="dcterms:W3CDTF">2019-10-11T17:13:52Z</dcterms:created>
  <dcterms:modified xsi:type="dcterms:W3CDTF">2026-09-25T07:04:00Z</dcterms:modified>
</cp:coreProperties>
</file>